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6" r:id="rId2"/>
  </p:sldMasterIdLst>
  <p:notesMasterIdLst>
    <p:notesMasterId r:id="rId20"/>
  </p:notesMasterIdLst>
  <p:handoutMasterIdLst>
    <p:handoutMasterId r:id="rId21"/>
  </p:handoutMasterIdLst>
  <p:sldIdLst>
    <p:sldId id="281" r:id="rId3"/>
    <p:sldId id="283" r:id="rId4"/>
    <p:sldId id="282" r:id="rId5"/>
    <p:sldId id="286" r:id="rId6"/>
    <p:sldId id="301" r:id="rId7"/>
    <p:sldId id="302" r:id="rId8"/>
    <p:sldId id="300" r:id="rId9"/>
    <p:sldId id="293" r:id="rId10"/>
    <p:sldId id="294" r:id="rId11"/>
    <p:sldId id="273" r:id="rId12"/>
    <p:sldId id="287" r:id="rId13"/>
    <p:sldId id="288" r:id="rId14"/>
    <p:sldId id="277" r:id="rId15"/>
    <p:sldId id="289" r:id="rId16"/>
    <p:sldId id="295" r:id="rId17"/>
    <p:sldId id="284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pos="768" userDrawn="1">
          <p15:clr>
            <a:srgbClr val="A4A3A4"/>
          </p15:clr>
        </p15:guide>
        <p15:guide id="3" pos="567" userDrawn="1">
          <p15:clr>
            <a:srgbClr val="A4A3A4"/>
          </p15:clr>
        </p15:guide>
        <p15:guide id="4" pos="710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1064" userDrawn="1">
          <p15:clr>
            <a:srgbClr val="A4A3A4"/>
          </p15:clr>
        </p15:guide>
        <p15:guide id="7" pos="7009" userDrawn="1">
          <p15:clr>
            <a:srgbClr val="A4A3A4"/>
          </p15:clr>
        </p15:guide>
        <p15:guide id="8" pos="6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17B57"/>
    <a:srgbClr val="809699"/>
    <a:srgbClr val="007A33"/>
    <a:srgbClr val="99DB5F"/>
    <a:srgbClr val="B5FF6B"/>
    <a:srgbClr val="00B34D"/>
    <a:srgbClr val="00FA00"/>
    <a:srgbClr val="B3FC6A"/>
    <a:srgbClr val="B31B2B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302BD-5184-C248-7576-FDDDB0E01D31}" v="6" dt="2019-04-30T02:04:12.246"/>
    <p1510:client id="{81942A0C-6E38-4243-94D5-EA5D3940ECCB}" v="581" dt="2019-04-30T01:39:20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0"/>
    <p:restoredTop sz="94623"/>
  </p:normalViewPr>
  <p:slideViewPr>
    <p:cSldViewPr snapToGrid="0">
      <p:cViewPr varScale="1">
        <p:scale>
          <a:sx n="72" d="100"/>
          <a:sy n="72" d="100"/>
        </p:scale>
        <p:origin x="208" y="376"/>
      </p:cViewPr>
      <p:guideLst>
        <p:guide orient="horz" pos="431"/>
        <p:guide pos="768"/>
        <p:guide pos="567"/>
        <p:guide pos="7105"/>
        <p:guide pos="3840"/>
        <p:guide pos="1064"/>
        <p:guide pos="7009"/>
        <p:guide pos="6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9598F-17D2-424F-A0CB-073B77B48532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B707-51E8-8B4D-A85A-26F701F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55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F48C2-9BB6-2746-B804-80E7D6E1D6D4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52152-C417-F14B-BA2A-B28B3861D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465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52152-C417-F14B-BA2A-B28B3861DE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Background:1'' Lydia</a:t>
            </a:r>
          </a:p>
          <a:p>
            <a:r>
              <a:rPr lang="en-US">
                <a:cs typeface="Calibri"/>
              </a:rPr>
              <a:t>Literature Review:1' Sadie</a:t>
            </a:r>
          </a:p>
          <a:p>
            <a:r>
              <a:rPr lang="en-US">
                <a:cs typeface="Calibri"/>
              </a:rPr>
              <a:t>Method: Sadie2'\Janet 1 30'\Homing</a:t>
            </a:r>
          </a:p>
          <a:p>
            <a:r>
              <a:rPr lang="en-US">
                <a:cs typeface="Calibri"/>
              </a:rPr>
              <a:t>Results: Homing</a:t>
            </a:r>
          </a:p>
          <a:p>
            <a:r>
              <a:rPr lang="en-US">
                <a:cs typeface="Calibri"/>
              </a:rPr>
              <a:t>Discussion: Homing</a:t>
            </a:r>
          </a:p>
          <a:p>
            <a:r>
              <a:rPr lang="en-US">
                <a:cs typeface="Calibri"/>
              </a:rPr>
              <a:t>Conclusion: Lydia 30''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52152-C417-F14B-BA2A-B28B3861D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CPT:</a:t>
            </a:r>
            <a:r>
              <a:rPr lang="zh-CN" altLang="en-US"/>
              <a:t> </a:t>
            </a:r>
            <a:r>
              <a:rPr lang="en-US" altLang="zh-CN" sz="1200"/>
              <a:t>concern</a:t>
            </a:r>
            <a:r>
              <a:rPr lang="zh-CN" altLang="en-US" sz="1200"/>
              <a:t> </a:t>
            </a:r>
            <a:r>
              <a:rPr lang="en-US" altLang="zh-CN" sz="1200"/>
              <a:t>retail</a:t>
            </a:r>
            <a:r>
              <a:rPr lang="zh-CN" altLang="en-US" sz="1200"/>
              <a:t> </a:t>
            </a:r>
            <a:r>
              <a:rPr lang="en-US" altLang="zh-CN" sz="1200"/>
              <a:t>location</a:t>
            </a:r>
            <a:r>
              <a:rPr lang="zh-CN" altLang="en-US" sz="1200"/>
              <a:t> </a:t>
            </a:r>
            <a:r>
              <a:rPr lang="en-US" altLang="zh-CN" sz="1200"/>
              <a:t>process</a:t>
            </a:r>
            <a:r>
              <a:rPr lang="zh-CN" altLang="en-US" sz="1200"/>
              <a:t> </a:t>
            </a:r>
            <a:r>
              <a:rPr lang="en-US" altLang="zh-CN" sz="1200"/>
              <a:t>at</a:t>
            </a:r>
            <a:r>
              <a:rPr lang="zh-CN" altLang="en-US" sz="1200"/>
              <a:t> </a:t>
            </a:r>
            <a:r>
              <a:rPr lang="en-US" altLang="zh-CN" sz="1200"/>
              <a:t>the</a:t>
            </a:r>
            <a:r>
              <a:rPr lang="zh-CN" altLang="en-US" sz="1200"/>
              <a:t> </a:t>
            </a:r>
            <a:r>
              <a:rPr lang="en-US" altLang="zh-CN" sz="1200"/>
              <a:t>center</a:t>
            </a:r>
            <a:r>
              <a:rPr lang="zh-CN" altLang="en-US" sz="1200"/>
              <a:t> </a:t>
            </a:r>
            <a:r>
              <a:rPr lang="en-US" altLang="zh-CN" sz="1200"/>
              <a:t>level.</a:t>
            </a:r>
            <a:endParaRPr lang="en-HK" altLang="zh-CN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52152-C417-F14B-BA2A-B28B3861DE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6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52152-C417-F14B-BA2A-B28B3861DE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52152-C417-F14B-BA2A-B28B3861DE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2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d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– w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233" y="0"/>
            <a:ext cx="12192000" cy="685800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3" r="26471"/>
          <a:stretch/>
        </p:blipFill>
        <p:spPr>
          <a:xfrm>
            <a:off x="10414000" y="0"/>
            <a:ext cx="177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4764" y="2778488"/>
            <a:ext cx="6085416" cy="1298575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4764" y="4628875"/>
            <a:ext cx="6085416" cy="914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0409767" y="0"/>
            <a:ext cx="342900" cy="6858000"/>
          </a:xfrm>
          <a:prstGeom prst="rect">
            <a:avLst/>
          </a:prstGeom>
          <a:solidFill>
            <a:srgbClr val="B31B1B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8" y="414671"/>
            <a:ext cx="9129090" cy="1419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1684764" y="2778488"/>
            <a:ext cx="6085416" cy="1298575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684764" y="4628875"/>
            <a:ext cx="6085416" cy="914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8" y="414671"/>
            <a:ext cx="9129090" cy="14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0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1062566" y="1609345"/>
            <a:ext cx="10217151" cy="4551363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8922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–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567" y="1669421"/>
            <a:ext cx="4821237" cy="4368799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69421"/>
            <a:ext cx="4828117" cy="4368799"/>
          </a:xfrm>
        </p:spPr>
        <p:txBody>
          <a:bodyPr/>
          <a:lstStyle>
            <a:lvl1pPr>
              <a:defRPr sz="1900">
                <a:solidFill>
                  <a:srgbClr val="809699"/>
                </a:solidFill>
              </a:defRPr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5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w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566" y="2476502"/>
            <a:ext cx="4821236" cy="3619499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2476502"/>
            <a:ext cx="4828117" cy="3619499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62566" y="1676400"/>
            <a:ext cx="4821236" cy="736600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</a:lstStyle>
          <a:p>
            <a:pPr lvl="0"/>
            <a:endParaRPr lang="en-US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99200" y="1676400"/>
            <a:ext cx="4828117" cy="736600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0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oBullets - White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2567" y="684212"/>
            <a:ext cx="10217151" cy="914400"/>
          </a:xfrm>
        </p:spPr>
        <p:txBody>
          <a:bodyPr/>
          <a:lstStyle>
            <a:lvl1pPr>
              <a:defRPr>
                <a:solidFill>
                  <a:srgbClr val="B31B1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62569" y="1948620"/>
            <a:ext cx="5035035" cy="38100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809699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09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– White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– White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13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062566" y="1682750"/>
            <a:ext cx="4821236" cy="43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299200" y="1682750"/>
            <a:ext cx="4828117" cy="43688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700">
                <a:solidFill>
                  <a:srgbClr val="B31B1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139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49934" y="6356351"/>
            <a:ext cx="10460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2567" y="684213"/>
            <a:ext cx="5351463" cy="733425"/>
          </a:xfrm>
        </p:spPr>
        <p:txBody>
          <a:bodyPr/>
          <a:lstStyle>
            <a:lvl1pPr>
              <a:defRPr>
                <a:solidFill>
                  <a:srgbClr val="B31B1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62568" y="2032000"/>
            <a:ext cx="5351461" cy="3810000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724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o wLead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2567" y="1981200"/>
            <a:ext cx="5197525" cy="2921000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rgbClr val="B31B1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62567" y="684214"/>
            <a:ext cx="5197525" cy="90963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>
                <a:solidFill>
                  <a:srgbClr val="809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79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– w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233" y="0"/>
            <a:ext cx="12192000" cy="685800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 r="36889"/>
          <a:stretch/>
        </p:blipFill>
        <p:spPr>
          <a:xfrm>
            <a:off x="10422591" y="-1225"/>
            <a:ext cx="176940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4764" y="2778488"/>
            <a:ext cx="6085416" cy="1298575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4764" y="4628875"/>
            <a:ext cx="6085416" cy="914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0409767" y="0"/>
            <a:ext cx="342900" cy="6858000"/>
          </a:xfrm>
          <a:prstGeom prst="rect">
            <a:avLst/>
          </a:prstGeom>
          <a:solidFill>
            <a:srgbClr val="B31B1B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8" y="414671"/>
            <a:ext cx="9129090" cy="14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11254" y="1441450"/>
            <a:ext cx="10226124" cy="34734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6600">
                <a:solidFill>
                  <a:srgbClr val="B31B1B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49934" y="6356351"/>
            <a:ext cx="104608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2567" y="684213"/>
            <a:ext cx="5351463" cy="733425"/>
          </a:xfrm>
        </p:spPr>
        <p:txBody>
          <a:bodyPr/>
          <a:lstStyle>
            <a:lvl1pPr>
              <a:defRPr>
                <a:solidFill>
                  <a:srgbClr val="B31B1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62568" y="2032000"/>
            <a:ext cx="5351461" cy="38100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809699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32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oBullets - Gray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2567" y="684212"/>
            <a:ext cx="10217151" cy="914400"/>
          </a:xfrm>
        </p:spPr>
        <p:txBody>
          <a:bodyPr/>
          <a:lstStyle>
            <a:lvl1pPr>
              <a:defRPr>
                <a:solidFill>
                  <a:srgbClr val="B31B1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62569" y="1948620"/>
            <a:ext cx="5035035" cy="38100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809699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– Gray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31B1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6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– Gray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0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9918" y="2400300"/>
            <a:ext cx="4878917" cy="1701800"/>
          </a:xfr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" y="5418265"/>
            <a:ext cx="7515384" cy="11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627921"/>
          </a:xfrm>
        </p:spPr>
        <p:txBody>
          <a:bodyPr/>
          <a:lstStyle>
            <a:lvl1pPr>
              <a:defRPr b="0" i="0">
                <a:latin typeface="Arial Bold"/>
                <a:cs typeface="Arial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91113"/>
            <a:ext cx="10972800" cy="427703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Johnson_Cornell_white.simpl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09601" y="64032"/>
            <a:ext cx="2307657" cy="546550"/>
          </a:xfrm>
          <a:prstGeom prst="rect">
            <a:avLst/>
          </a:prstGeom>
        </p:spPr>
      </p:pic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737600" y="6617075"/>
            <a:ext cx="2844800" cy="182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9C7999B-8C83-4D45-A133-4C6492112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27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2567" y="684212"/>
            <a:ext cx="10226124" cy="915988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66" y="1609091"/>
            <a:ext cx="10226124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899586" y="6444340"/>
            <a:ext cx="5554377" cy="264804"/>
          </a:xfrm>
          <a:prstGeom prst="rect">
            <a:avLst/>
          </a:prstGeom>
          <a:solidFill>
            <a:srgbClr val="E4E4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62567" y="6428275"/>
            <a:ext cx="463296" cy="253916"/>
          </a:xfrm>
          <a:prstGeom prst="rect">
            <a:avLst/>
          </a:prstGeom>
          <a:noFill/>
        </p:spPr>
        <p:txBody>
          <a:bodyPr wrap="square" lIns="0" rIns="0" rtlCol="0" anchor="b" anchorCtr="0">
            <a:spAutoFit/>
          </a:bodyPr>
          <a:lstStyle/>
          <a:p>
            <a:fld id="{1FD7D614-8CFA-FA48-A827-2A2253F88F50}" type="slidenum">
              <a:rPr lang="en-US" sz="1050" b="1" smtClean="0">
                <a:solidFill>
                  <a:srgbClr val="809699"/>
                </a:solidFill>
              </a:rPr>
              <a:t>‹#›</a:t>
            </a:fld>
            <a:endParaRPr lang="en-US" sz="800" b="0">
              <a:solidFill>
                <a:srgbClr val="80969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525864" y="6450744"/>
            <a:ext cx="8532537" cy="215444"/>
          </a:xfrm>
          <a:prstGeom prst="rect">
            <a:avLst/>
          </a:prstGeom>
          <a:noFill/>
        </p:spPr>
        <p:txBody>
          <a:bodyPr wrap="square" lIns="0" rIns="0" rtlCol="0" anchor="b" anchorCtr="0">
            <a:spAutoFit/>
          </a:bodyPr>
          <a:lstStyle/>
          <a:p>
            <a:r>
              <a:rPr lang="en-US" sz="800" b="1" baseline="0">
                <a:solidFill>
                  <a:srgbClr val="809699"/>
                </a:solidFill>
              </a:rPr>
              <a:t>Dyson   |   College of Agriculture and Life Sciences   |   C</a:t>
            </a:r>
            <a:r>
              <a:rPr lang="en-US" sz="800" b="1">
                <a:solidFill>
                  <a:srgbClr val="809699"/>
                </a:solidFill>
              </a:rPr>
              <a:t>ornell SC Johnson College of Business</a:t>
            </a:r>
            <a:r>
              <a:rPr lang="en-US" sz="800" b="1" baseline="0">
                <a:solidFill>
                  <a:srgbClr val="809699"/>
                </a:solidFill>
              </a:rPr>
              <a:t> </a:t>
            </a:r>
            <a:endParaRPr lang="en-US" sz="800" b="0">
              <a:solidFill>
                <a:srgbClr val="809699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63" r:id="rId2"/>
    <p:sldLayoutId id="2147483707" r:id="rId3"/>
    <p:sldLayoutId id="2147483706" r:id="rId4"/>
    <p:sldLayoutId id="2147483701" r:id="rId5"/>
    <p:sldLayoutId id="2147483690" r:id="rId6"/>
    <p:sldLayoutId id="2147483705" r:id="rId7"/>
    <p:sldLayoutId id="2147483699" r:id="rId8"/>
    <p:sldLayoutId id="2147483708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>
          <a:solidFill>
            <a:srgbClr val="B31B1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700"/>
        </a:spcBef>
        <a:spcAft>
          <a:spcPts val="500"/>
        </a:spcAft>
        <a:buClr>
          <a:srgbClr val="B31B1B"/>
        </a:buClr>
        <a:buFont typeface="Arial"/>
        <a:buChar char="•"/>
        <a:defRPr sz="1900" kern="1200">
          <a:solidFill>
            <a:srgbClr val="80969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300"/>
        </a:spcBef>
        <a:spcAft>
          <a:spcPts val="500"/>
        </a:spcAft>
        <a:buClr>
          <a:srgbClr val="809699"/>
        </a:buClr>
        <a:buFont typeface="Arial"/>
        <a:buChar char="–"/>
        <a:defRPr sz="1500" kern="1200">
          <a:solidFill>
            <a:srgbClr val="80969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250"/>
        </a:spcBef>
        <a:spcAft>
          <a:spcPts val="500"/>
        </a:spcAft>
        <a:buClr>
          <a:srgbClr val="B31B1B"/>
        </a:buClr>
        <a:buFont typeface="Arial"/>
        <a:buChar char="•"/>
        <a:defRPr sz="1400" kern="1200">
          <a:solidFill>
            <a:srgbClr val="80969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200"/>
        </a:spcBef>
        <a:spcAft>
          <a:spcPts val="500"/>
        </a:spcAft>
        <a:buClr>
          <a:srgbClr val="809699"/>
        </a:buClr>
        <a:buFont typeface="Arial"/>
        <a:buChar char="–"/>
        <a:defRPr sz="1300" kern="1200">
          <a:solidFill>
            <a:srgbClr val="80969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50"/>
        </a:spcBef>
        <a:spcAft>
          <a:spcPts val="500"/>
        </a:spcAft>
        <a:buClr>
          <a:srgbClr val="B31B1B"/>
        </a:buClr>
        <a:buFont typeface="Arial"/>
        <a:buChar char="•"/>
        <a:defRPr sz="1200" kern="1200">
          <a:solidFill>
            <a:srgbClr val="80969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2567" y="684212"/>
            <a:ext cx="10226124" cy="915988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67" y="1609091"/>
            <a:ext cx="10226125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99586" y="6444340"/>
            <a:ext cx="5586274" cy="277136"/>
          </a:xfrm>
          <a:prstGeom prst="rect">
            <a:avLst/>
          </a:prstGeom>
          <a:solidFill>
            <a:srgbClr val="E4E4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3277" y="6356351"/>
            <a:ext cx="1037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809699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2567" y="6428275"/>
            <a:ext cx="463296" cy="253916"/>
          </a:xfrm>
          <a:prstGeom prst="rect">
            <a:avLst/>
          </a:prstGeom>
          <a:noFill/>
        </p:spPr>
        <p:txBody>
          <a:bodyPr wrap="square" lIns="0" rIns="0" rtlCol="0" anchor="b" anchorCtr="0">
            <a:spAutoFit/>
          </a:bodyPr>
          <a:lstStyle/>
          <a:p>
            <a:fld id="{70345428-DA33-F545-865B-00EB7D730DA9}" type="slidenum">
              <a:rPr lang="en-US" sz="1050" b="1" smtClean="0">
                <a:solidFill>
                  <a:srgbClr val="809699"/>
                </a:solidFill>
              </a:rPr>
              <a:t>‹#›</a:t>
            </a:fld>
            <a:endParaRPr lang="en-US" sz="800" b="0">
              <a:solidFill>
                <a:srgbClr val="809699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525864" y="6450744"/>
            <a:ext cx="8532537" cy="215444"/>
          </a:xfrm>
          <a:prstGeom prst="rect">
            <a:avLst/>
          </a:prstGeom>
          <a:noFill/>
        </p:spPr>
        <p:txBody>
          <a:bodyPr wrap="square" lIns="0" rIns="0" rtlCol="0" anchor="b" anchorCtr="0">
            <a:spAutoFit/>
          </a:bodyPr>
          <a:lstStyle/>
          <a:p>
            <a:r>
              <a:rPr lang="en-US" sz="800" b="1" baseline="0">
                <a:solidFill>
                  <a:srgbClr val="809699"/>
                </a:solidFill>
              </a:rPr>
              <a:t>Dyson   |   College of Agriculture and Life Sciences   |   C</a:t>
            </a:r>
            <a:r>
              <a:rPr lang="en-US" sz="800" b="1">
                <a:solidFill>
                  <a:srgbClr val="809699"/>
                </a:solidFill>
              </a:rPr>
              <a:t>ornell SC Johnson College of Business</a:t>
            </a:r>
            <a:r>
              <a:rPr lang="en-US" sz="800" b="1" baseline="0">
                <a:solidFill>
                  <a:srgbClr val="809699"/>
                </a:solidFill>
              </a:rPr>
              <a:t> </a:t>
            </a:r>
            <a:endParaRPr lang="en-US" sz="800" b="0">
              <a:solidFill>
                <a:srgbClr val="809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5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0" r:id="rId2"/>
    <p:sldLayoutId id="2147483683" r:id="rId3"/>
    <p:sldLayoutId id="2147483685" r:id="rId4"/>
    <p:sldLayoutId id="2147483702" r:id="rId5"/>
    <p:sldLayoutId id="2147483691" r:id="rId6"/>
    <p:sldLayoutId id="2147483688" r:id="rId7"/>
    <p:sldLayoutId id="2147483694" r:id="rId8"/>
    <p:sldLayoutId id="2147483703" r:id="rId9"/>
    <p:sldLayoutId id="2147483686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>
          <a:solidFill>
            <a:srgbClr val="B31B1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700"/>
        </a:spcBef>
        <a:spcAft>
          <a:spcPts val="500"/>
        </a:spcAft>
        <a:buClr>
          <a:srgbClr val="B31B1B"/>
        </a:buClr>
        <a:buFont typeface="Arial"/>
        <a:buChar char="•"/>
        <a:defRPr sz="1900" kern="1200">
          <a:solidFill>
            <a:srgbClr val="80969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300"/>
        </a:spcBef>
        <a:spcAft>
          <a:spcPts val="500"/>
        </a:spcAft>
        <a:buClr>
          <a:srgbClr val="809699"/>
        </a:buClr>
        <a:buFont typeface="Arial"/>
        <a:buChar char="–"/>
        <a:defRPr sz="1500" kern="1200">
          <a:solidFill>
            <a:srgbClr val="80969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250"/>
        </a:spcBef>
        <a:spcAft>
          <a:spcPts val="500"/>
        </a:spcAft>
        <a:buClr>
          <a:srgbClr val="B31B1B"/>
        </a:buClr>
        <a:buFont typeface="Arial"/>
        <a:buChar char="•"/>
        <a:defRPr sz="1400" kern="1200">
          <a:solidFill>
            <a:srgbClr val="80969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200"/>
        </a:spcBef>
        <a:spcAft>
          <a:spcPts val="500"/>
        </a:spcAft>
        <a:buClr>
          <a:srgbClr val="809699"/>
        </a:buClr>
        <a:buFont typeface="Arial"/>
        <a:buChar char="–"/>
        <a:defRPr sz="1300" kern="1200">
          <a:solidFill>
            <a:srgbClr val="80969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50"/>
        </a:spcBef>
        <a:spcAft>
          <a:spcPts val="500"/>
        </a:spcAft>
        <a:buClr>
          <a:srgbClr val="B31B1B"/>
        </a:buClr>
        <a:buFont typeface="Arial"/>
        <a:buChar char="•"/>
        <a:defRPr sz="1200" kern="1200">
          <a:solidFill>
            <a:srgbClr val="80969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Starbucks Location Optimization Strategy in Chin</a:t>
            </a:r>
            <a:r>
              <a:rPr lang="en-US" altLang="zh-CN" dirty="0"/>
              <a:t>ese</a:t>
            </a:r>
            <a:r>
              <a:rPr lang="en-US" dirty="0"/>
              <a:t>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DC3C5-965D-4E5B-B381-2E6B3705B5A7}"/>
              </a:ext>
            </a:extLst>
          </p:cNvPr>
          <p:cNvSpPr txBox="1"/>
          <p:nvPr/>
        </p:nvSpPr>
        <p:spPr>
          <a:xfrm>
            <a:off x="1603827" y="4122057"/>
            <a:ext cx="49722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AEM 6992 Problem Solving Project </a:t>
            </a:r>
            <a:endParaRPr lang="en-US" altLang="ja-JP">
              <a:solidFill>
                <a:srgbClr val="FFFFFF"/>
              </a:solidFill>
              <a:ea typeface="ＭＳ Ｐゴシック"/>
            </a:endParaRPr>
          </a:p>
          <a:p>
            <a:r>
              <a:rPr lang="en-US">
                <a:solidFill>
                  <a:srgbClr val="FFFFFF"/>
                </a:solidFill>
              </a:rPr>
              <a:t>Spring 2019 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r>
              <a:rPr lang="en-US" altLang="zh-CN">
                <a:solidFill>
                  <a:srgbClr val="FFFFFF"/>
                </a:solidFill>
                <a:ea typeface="ＭＳ Ｐゴシック"/>
                <a:cs typeface="Arial"/>
              </a:rPr>
              <a:t>Advisor:</a:t>
            </a:r>
            <a:r>
              <a:rPr lang="zh-CN" altLang="en-US">
                <a:solidFill>
                  <a:srgbClr val="FFFFFF"/>
                </a:solidFill>
                <a:ea typeface="ＭＳ Ｐゴシック"/>
                <a:cs typeface="Arial"/>
              </a:rPr>
              <a:t> </a:t>
            </a:r>
            <a:r>
              <a:rPr lang="en-US" altLang="zh-CN">
                <a:solidFill>
                  <a:srgbClr val="FFFFFF"/>
                </a:solidFill>
                <a:ea typeface="ＭＳ Ｐゴシック"/>
                <a:cs typeface="Arial"/>
              </a:rPr>
              <a:t>Dr.</a:t>
            </a:r>
            <a:r>
              <a:rPr lang="zh-CN" altLang="en-US">
                <a:solidFill>
                  <a:srgbClr val="FFFFFF"/>
                </a:solidFill>
                <a:ea typeface="ＭＳ Ｐゴシック"/>
                <a:cs typeface="Arial"/>
              </a:rPr>
              <a:t> </a:t>
            </a:r>
            <a:r>
              <a:rPr lang="en-US" altLang="zh-CN" err="1">
                <a:solidFill>
                  <a:srgbClr val="FFFFFF"/>
                </a:solidFill>
                <a:ea typeface="ＭＳ Ｐゴシック"/>
                <a:cs typeface="Arial"/>
              </a:rPr>
              <a:t>Gorter</a:t>
            </a:r>
            <a:r>
              <a:rPr lang="zh-CN" altLang="en-US">
                <a:solidFill>
                  <a:srgbClr val="FFFFFF"/>
                </a:solidFill>
                <a:ea typeface="ＭＳ Ｐゴシック"/>
                <a:cs typeface="Arial"/>
              </a:rPr>
              <a:t> </a:t>
            </a:r>
            <a:r>
              <a:rPr lang="en-US" altLang="zh-CN">
                <a:solidFill>
                  <a:srgbClr val="FFFFFF"/>
                </a:solidFill>
                <a:ea typeface="ＭＳ Ｐゴシック"/>
                <a:cs typeface="Arial"/>
              </a:rPr>
              <a:t>and</a:t>
            </a:r>
            <a:r>
              <a:rPr lang="zh-CN" altLang="en-US">
                <a:solidFill>
                  <a:srgbClr val="FFFFFF"/>
                </a:solidFill>
                <a:ea typeface="ＭＳ Ｐゴシック"/>
                <a:cs typeface="Arial"/>
              </a:rPr>
              <a:t> </a:t>
            </a:r>
            <a:r>
              <a:rPr lang="en-US" altLang="zh-CN" err="1">
                <a:solidFill>
                  <a:srgbClr val="FFFFFF"/>
                </a:solidFill>
                <a:ea typeface="ＭＳ Ｐゴシック"/>
                <a:cs typeface="Arial"/>
              </a:rPr>
              <a:t>Dr.</a:t>
            </a:r>
            <a:r>
              <a:rPr lang="en-US" altLang="zh-CN">
                <a:solidFill>
                  <a:srgbClr val="FFFFFF"/>
                </a:solidFill>
                <a:ea typeface="ＭＳ Ｐゴシック"/>
                <a:cs typeface="Arial"/>
              </a:rPr>
              <a:t> </a:t>
            </a:r>
            <a:r>
              <a:rPr lang="en-US" altLang="zh-CN" err="1">
                <a:solidFill>
                  <a:srgbClr val="FFFFFF"/>
                </a:solidFill>
                <a:ea typeface="ＭＳ Ｐゴシック"/>
                <a:cs typeface="Arial"/>
              </a:rPr>
              <a:t>Just</a:t>
            </a:r>
            <a:endParaRPr lang="en-US" altLang="ja-JP">
              <a:solidFill>
                <a:srgbClr val="FFFFFF"/>
              </a:solidFill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0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a typeface="黑体"/>
              </a:rPr>
              <a:t>Hypotheses</a:t>
            </a:r>
            <a:endParaRPr lang="en-US" b="1" dirty="0">
              <a:ea typeface="黑体"/>
              <a:cs typeface="Arial"/>
            </a:endParaRPr>
          </a:p>
        </p:txBody>
      </p:sp>
      <p:pic>
        <p:nvPicPr>
          <p:cNvPr id="4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C1E98CE-111A-5F4E-8E88-C43C61E3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193E14-30BC-D746-9A25-E260BC670BDC}"/>
              </a:ext>
            </a:extLst>
          </p:cNvPr>
          <p:cNvGrpSpPr/>
          <p:nvPr/>
        </p:nvGrpSpPr>
        <p:grpSpPr>
          <a:xfrm>
            <a:off x="383768" y="1167411"/>
            <a:ext cx="3887783" cy="5199903"/>
            <a:chOff x="383768" y="1167411"/>
            <a:chExt cx="3887783" cy="51999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D6D9F-9FF6-E740-A2EB-8FC232189EB1}"/>
                </a:ext>
              </a:extLst>
            </p:cNvPr>
            <p:cNvGrpSpPr/>
            <p:nvPr/>
          </p:nvGrpSpPr>
          <p:grpSpPr>
            <a:xfrm>
              <a:off x="383768" y="1167411"/>
              <a:ext cx="3887783" cy="5199903"/>
              <a:chOff x="4152108" y="958021"/>
              <a:chExt cx="3887783" cy="519990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3EEF68-AB91-7E4B-8DC5-680E17D8A02F}"/>
                  </a:ext>
                </a:extLst>
              </p:cNvPr>
              <p:cNvGrpSpPr/>
              <p:nvPr/>
            </p:nvGrpSpPr>
            <p:grpSpPr>
              <a:xfrm>
                <a:off x="4152108" y="958021"/>
                <a:ext cx="3887783" cy="4019980"/>
                <a:chOff x="797112" y="457989"/>
                <a:chExt cx="3887783" cy="4019980"/>
              </a:xfrm>
            </p:grpSpPr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FF8D9EB1-08D7-3E4A-8FE7-70B1514567A6}"/>
                    </a:ext>
                  </a:extLst>
                </p:cNvPr>
                <p:cNvSpPr/>
                <p:nvPr/>
              </p:nvSpPr>
              <p:spPr>
                <a:xfrm rot="16200000">
                  <a:off x="731014" y="524087"/>
                  <a:ext cx="4019980" cy="3887783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8" name="Right Arrow 4">
                  <a:extLst>
                    <a:ext uri="{FF2B5EF4-FFF2-40B4-BE49-F238E27FC236}">
                      <a16:creationId xmlns:a16="http://schemas.microsoft.com/office/drawing/2014/main" id="{E76191F9-1BBF-6E48-BC52-7ACB8029592D}"/>
                    </a:ext>
                  </a:extLst>
                </p:cNvPr>
                <p:cNvSpPr txBox="1"/>
                <p:nvPr/>
              </p:nvSpPr>
              <p:spPr>
                <a:xfrm rot="16200000">
                  <a:off x="1761135" y="1132380"/>
                  <a:ext cx="1959740" cy="27214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65100" tIns="41275" rIns="82550" bIns="41275" numCol="1" spcCol="1270" anchor="ctr" anchorCtr="0">
                  <a:noAutofit/>
                </a:bodyPr>
                <a:lstStyle/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US" sz="6500" kern="1200"/>
                </a:p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HK" sz="6500" kern="1200">
                    <a:cs typeface="Arial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6697D6-90B6-784D-8D8A-FD94EB71105A}"/>
                  </a:ext>
                </a:extLst>
              </p:cNvPr>
              <p:cNvGrpSpPr/>
              <p:nvPr/>
            </p:nvGrpSpPr>
            <p:grpSpPr>
              <a:xfrm>
                <a:off x="5102838" y="4171601"/>
                <a:ext cx="1986323" cy="1986323"/>
                <a:chOff x="1747842" y="3671569"/>
                <a:chExt cx="1986323" cy="1986323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8B9A85-F520-5049-A718-5A2A017702F7}"/>
                    </a:ext>
                  </a:extLst>
                </p:cNvPr>
                <p:cNvSpPr/>
                <p:nvPr/>
              </p:nvSpPr>
              <p:spPr>
                <a:xfrm>
                  <a:off x="1747842" y="3671569"/>
                  <a:ext cx="1986323" cy="1986323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" name="Oval 6">
                  <a:extLst>
                    <a:ext uri="{FF2B5EF4-FFF2-40B4-BE49-F238E27FC236}">
                      <a16:creationId xmlns:a16="http://schemas.microsoft.com/office/drawing/2014/main" id="{3F7ED2AB-0BDC-2D46-B003-2F8E39F40A86}"/>
                    </a:ext>
                  </a:extLst>
                </p:cNvPr>
                <p:cNvSpPr txBox="1"/>
                <p:nvPr/>
              </p:nvSpPr>
              <p:spPr>
                <a:xfrm>
                  <a:off x="2038732" y="3962459"/>
                  <a:ext cx="1404543" cy="14045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HK" sz="2400" kern="1200"/>
                    <a:t>Store popularity increases with… </a:t>
                  </a:r>
                  <a:endParaRPr lang="en-US" sz="2400" kern="1200"/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AA02A-826E-DE4A-A6D8-9EB17C14E632}"/>
                </a:ext>
              </a:extLst>
            </p:cNvPr>
            <p:cNvSpPr/>
            <p:nvPr/>
          </p:nvSpPr>
          <p:spPr>
            <a:xfrm>
              <a:off x="966936" y="2690336"/>
              <a:ext cx="289806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of </a:t>
              </a: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nearby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housing estates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of nearby universities </a:t>
              </a:r>
              <a:endParaRPr lang="en-US" dirty="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of nearby office buildings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377E03-0C3C-444A-84A9-5BBD21EA4189}"/>
              </a:ext>
            </a:extLst>
          </p:cNvPr>
          <p:cNvGrpSpPr/>
          <p:nvPr/>
        </p:nvGrpSpPr>
        <p:grpSpPr>
          <a:xfrm>
            <a:off x="4348986" y="1161308"/>
            <a:ext cx="3887783" cy="5199903"/>
            <a:chOff x="4348986" y="1161308"/>
            <a:chExt cx="3887783" cy="51999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2A9436-D689-A942-AB7B-D3D9B9902C4E}"/>
                </a:ext>
              </a:extLst>
            </p:cNvPr>
            <p:cNvGrpSpPr/>
            <p:nvPr/>
          </p:nvGrpSpPr>
          <p:grpSpPr>
            <a:xfrm>
              <a:off x="4348986" y="1161308"/>
              <a:ext cx="3887783" cy="5199903"/>
              <a:chOff x="4152108" y="958021"/>
              <a:chExt cx="3887783" cy="519990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8F24E7-92DF-2246-B204-AA608AF41346}"/>
                  </a:ext>
                </a:extLst>
              </p:cNvPr>
              <p:cNvGrpSpPr/>
              <p:nvPr/>
            </p:nvGrpSpPr>
            <p:grpSpPr>
              <a:xfrm>
                <a:off x="4152108" y="958021"/>
                <a:ext cx="3887783" cy="4019980"/>
                <a:chOff x="797112" y="457989"/>
                <a:chExt cx="3887783" cy="4019980"/>
              </a:xfrm>
            </p:grpSpPr>
            <p:sp>
              <p:nvSpPr>
                <p:cNvPr id="26" name="Right Arrow 25">
                  <a:extLst>
                    <a:ext uri="{FF2B5EF4-FFF2-40B4-BE49-F238E27FC236}">
                      <a16:creationId xmlns:a16="http://schemas.microsoft.com/office/drawing/2014/main" id="{D33D7F1C-5E62-094E-BB40-CFF908678F03}"/>
                    </a:ext>
                  </a:extLst>
                </p:cNvPr>
                <p:cNvSpPr/>
                <p:nvPr/>
              </p:nvSpPr>
              <p:spPr>
                <a:xfrm rot="16200000">
                  <a:off x="731014" y="524087"/>
                  <a:ext cx="4019980" cy="3887783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Right Arrow 4">
                  <a:extLst>
                    <a:ext uri="{FF2B5EF4-FFF2-40B4-BE49-F238E27FC236}">
                      <a16:creationId xmlns:a16="http://schemas.microsoft.com/office/drawing/2014/main" id="{EF561FAE-7581-8144-9D2C-A2B96EDDE709}"/>
                    </a:ext>
                  </a:extLst>
                </p:cNvPr>
                <p:cNvSpPr txBox="1"/>
                <p:nvPr/>
              </p:nvSpPr>
              <p:spPr>
                <a:xfrm rot="16200000">
                  <a:off x="1761135" y="1132380"/>
                  <a:ext cx="1959740" cy="27214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65100" tIns="41275" rIns="82550" bIns="41275" numCol="1" spcCol="1270" anchor="ctr" anchorCtr="0">
                  <a:noAutofit/>
                </a:bodyPr>
                <a:lstStyle/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US" sz="6500" kern="1200"/>
                </a:p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HK" sz="6500" kern="1200">
                    <a:cs typeface="Arial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7BC5B38-2B3E-4148-A271-C02942E9322F}"/>
                  </a:ext>
                </a:extLst>
              </p:cNvPr>
              <p:cNvGrpSpPr/>
              <p:nvPr/>
            </p:nvGrpSpPr>
            <p:grpSpPr>
              <a:xfrm>
                <a:off x="5102838" y="4171601"/>
                <a:ext cx="1986323" cy="1986323"/>
                <a:chOff x="1747842" y="3671569"/>
                <a:chExt cx="1986323" cy="1986323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70A8EC2-D3DA-654A-886C-83A8A5149BE9}"/>
                    </a:ext>
                  </a:extLst>
                </p:cNvPr>
                <p:cNvSpPr/>
                <p:nvPr/>
              </p:nvSpPr>
              <p:spPr>
                <a:xfrm>
                  <a:off x="1747842" y="3671569"/>
                  <a:ext cx="1986323" cy="1986323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276A8EF0-42F3-AC45-A550-BE571E47FDC1}"/>
                    </a:ext>
                  </a:extLst>
                </p:cNvPr>
                <p:cNvSpPr txBox="1"/>
                <p:nvPr/>
              </p:nvSpPr>
              <p:spPr>
                <a:xfrm>
                  <a:off x="2038732" y="3962459"/>
                  <a:ext cx="1404543" cy="14045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HK" sz="2400" kern="1200"/>
                    <a:t>Store popularity increases with… </a:t>
                  </a:r>
                  <a:endParaRPr lang="en-US" sz="2400" kern="1200"/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0B077F-4B38-674A-A813-57703F764D31}"/>
                </a:ext>
              </a:extLst>
            </p:cNvPr>
            <p:cNvSpPr/>
            <p:nvPr/>
          </p:nvSpPr>
          <p:spPr>
            <a:xfrm>
              <a:off x="4930760" y="2690336"/>
              <a:ext cx="2963286" cy="147732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of nearby gyms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of nearby restaurants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#</a:t>
              </a: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 of nearby bookstores</a:t>
              </a:r>
              <a:endParaRPr lang="en-US" dirty="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HK" dirty="0">
                  <a:solidFill>
                    <a:schemeClr val="tx2">
                      <a:lumMod val="50000"/>
                    </a:schemeClr>
                  </a:solidFill>
                  <a:latin typeface="Arial"/>
                  <a:ea typeface="黑体"/>
                  <a:cs typeface="Arial"/>
                </a:rPr>
                <a:t>The nearby rental cost levels </a:t>
              </a:r>
              <a:endParaRPr lang="en-US" dirty="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A894E9-2F93-0345-BE4E-DD5095BF3092}"/>
              </a:ext>
            </a:extLst>
          </p:cNvPr>
          <p:cNvGrpSpPr/>
          <p:nvPr/>
        </p:nvGrpSpPr>
        <p:grpSpPr>
          <a:xfrm>
            <a:off x="7894049" y="1161308"/>
            <a:ext cx="3887783" cy="5199903"/>
            <a:chOff x="7894049" y="1161308"/>
            <a:chExt cx="3887783" cy="519990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20B951E-31F1-BB4A-AD1B-8553505D6E83}"/>
                </a:ext>
              </a:extLst>
            </p:cNvPr>
            <p:cNvGrpSpPr/>
            <p:nvPr/>
          </p:nvGrpSpPr>
          <p:grpSpPr>
            <a:xfrm rot="10800000">
              <a:off x="7894049" y="1161308"/>
              <a:ext cx="3887783" cy="5199903"/>
              <a:chOff x="4152108" y="958021"/>
              <a:chExt cx="3887783" cy="51999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6BD4CA0-5AFA-4440-B79A-C1B0491ACAE7}"/>
                  </a:ext>
                </a:extLst>
              </p:cNvPr>
              <p:cNvGrpSpPr/>
              <p:nvPr/>
            </p:nvGrpSpPr>
            <p:grpSpPr>
              <a:xfrm>
                <a:off x="4152108" y="958021"/>
                <a:ext cx="3887783" cy="4019980"/>
                <a:chOff x="797112" y="457989"/>
                <a:chExt cx="3887783" cy="4019980"/>
              </a:xfrm>
            </p:grpSpPr>
            <p:sp>
              <p:nvSpPr>
                <p:cNvPr id="35" name="Right Arrow 34">
                  <a:extLst>
                    <a:ext uri="{FF2B5EF4-FFF2-40B4-BE49-F238E27FC236}">
                      <a16:creationId xmlns:a16="http://schemas.microsoft.com/office/drawing/2014/main" id="{E4538704-3A6B-9A43-A215-168B8140B369}"/>
                    </a:ext>
                  </a:extLst>
                </p:cNvPr>
                <p:cNvSpPr/>
                <p:nvPr/>
              </p:nvSpPr>
              <p:spPr>
                <a:xfrm rot="16200000">
                  <a:off x="731014" y="524087"/>
                  <a:ext cx="4019980" cy="3887783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  <a:solidFill>
                  <a:srgbClr val="00FA00">
                    <a:alpha val="1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6" name="Right Arrow 4">
                  <a:extLst>
                    <a:ext uri="{FF2B5EF4-FFF2-40B4-BE49-F238E27FC236}">
                      <a16:creationId xmlns:a16="http://schemas.microsoft.com/office/drawing/2014/main" id="{267477B4-AF26-C64C-8AD8-7BDBEAD8273A}"/>
                    </a:ext>
                  </a:extLst>
                </p:cNvPr>
                <p:cNvSpPr txBox="1"/>
                <p:nvPr/>
              </p:nvSpPr>
              <p:spPr>
                <a:xfrm rot="16200000">
                  <a:off x="1761135" y="1132380"/>
                  <a:ext cx="1959740" cy="27214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65100" tIns="41275" rIns="82550" bIns="41275" numCol="1" spcCol="1270" anchor="ctr" anchorCtr="0">
                  <a:noAutofit/>
                </a:bodyPr>
                <a:lstStyle/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US" sz="6500" kern="1200"/>
                </a:p>
                <a:p>
                  <a:pPr marL="285750" lvl="1" indent="-28575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HK" sz="6500" kern="1200">
                    <a:cs typeface="Arial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2133FE-87D7-3545-B36F-E035D91A9C6E}"/>
                  </a:ext>
                </a:extLst>
              </p:cNvPr>
              <p:cNvGrpSpPr/>
              <p:nvPr/>
            </p:nvGrpSpPr>
            <p:grpSpPr>
              <a:xfrm>
                <a:off x="5102838" y="4171601"/>
                <a:ext cx="1986323" cy="1986323"/>
                <a:chOff x="1747842" y="3671569"/>
                <a:chExt cx="1986323" cy="1986323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4A8F2E0-AE1F-7E41-85E9-50DBF4CCF63B}"/>
                    </a:ext>
                  </a:extLst>
                </p:cNvPr>
                <p:cNvSpPr/>
                <p:nvPr/>
              </p:nvSpPr>
              <p:spPr>
                <a:xfrm>
                  <a:off x="1747842" y="3671569"/>
                  <a:ext cx="1986323" cy="1986323"/>
                </a:xfrm>
                <a:prstGeom prst="ellipse">
                  <a:avLst/>
                </a:prstGeom>
                <a:solidFill>
                  <a:srgbClr val="317B5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18BB71F4-ADD8-A54B-B0E3-5FA5005D5E94}"/>
                    </a:ext>
                  </a:extLst>
                </p:cNvPr>
                <p:cNvSpPr txBox="1"/>
                <p:nvPr/>
              </p:nvSpPr>
              <p:spPr>
                <a:xfrm rot="10800000">
                  <a:off x="2007997" y="3962458"/>
                  <a:ext cx="1471767" cy="14045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HK" sz="2400" kern="1200"/>
                    <a:t>Store popularity </a:t>
                  </a:r>
                  <a:r>
                    <a:rPr lang="en-US" altLang="zh-CN" sz="2400" kern="1200"/>
                    <a:t>decreases</a:t>
                  </a:r>
                  <a:r>
                    <a:rPr lang="en-HK" sz="2400" kern="1200"/>
                    <a:t> with… </a:t>
                  </a:r>
                  <a:endParaRPr lang="en-US" sz="2400" kern="1200"/>
                </a:p>
              </p:txBody>
            </p:sp>
          </p:grp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6A4F3C-65E0-8F42-98DA-066C9637C3B0}"/>
                </a:ext>
              </a:extLst>
            </p:cNvPr>
            <p:cNvSpPr/>
            <p:nvPr/>
          </p:nvSpPr>
          <p:spPr>
            <a:xfrm>
              <a:off x="8451843" y="3431444"/>
              <a:ext cx="272145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zh-CN" alt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HK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nearby bus stops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zh-CN" alt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HK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nearby shopping malls </a:t>
              </a:r>
              <a:r>
                <a:rPr 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​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zh-CN" alt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zh-CN" alt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HK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nearby convenience stores</a:t>
              </a:r>
              <a:r>
                <a:rPr lang="en-US" dirty="0">
                  <a:solidFill>
                    <a:srgbClr val="007A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6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vert="horz" lIns="0" tIns="0" rIns="0" bIns="45720" rtlCol="0" anchor="t">
            <a:normAutofit/>
          </a:bodyPr>
          <a:lstStyle/>
          <a:p>
            <a:r>
              <a:rPr lang="en-US" altLang="zh-CN" b="1" dirty="0">
                <a:ea typeface="黑体"/>
              </a:rPr>
              <a:t>Data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062567" y="1669421"/>
            <a:ext cx="9235086" cy="436879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source: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00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Dianping.com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58.com</a:t>
            </a:r>
          </a:p>
          <a:p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Starbucks Store Basic Information</a:t>
            </a:r>
          </a:p>
          <a:p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App Comments</a:t>
            </a:r>
          </a:p>
          <a:p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</a:t>
            </a:r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ommercial Characteristics: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</a:t>
            </a:r>
            <a:r>
              <a:rPr lang="zh-CN" alt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endParaRPr lang="en-US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mber</a:t>
            </a:r>
            <a:r>
              <a:rPr lang="zh-CN" altLang="en-US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en-US" sz="180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                         </a:t>
            </a:r>
            <a:endParaRPr lang="en-US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765FABC-FE0A-4BCD-A48E-5C7FB8D47B1D}"/>
              </a:ext>
            </a:extLst>
          </p:cNvPr>
          <p:cNvSpPr/>
          <p:nvPr/>
        </p:nvSpPr>
        <p:spPr>
          <a:xfrm>
            <a:off x="3432163" y="3620146"/>
            <a:ext cx="384270" cy="23070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7E0D-EBFC-2B44-8007-6175E4CF3657}"/>
              </a:ext>
            </a:extLst>
          </p:cNvPr>
          <p:cNvSpPr txBox="1"/>
          <p:nvPr/>
        </p:nvSpPr>
        <p:spPr>
          <a:xfrm>
            <a:off x="3956241" y="3481031"/>
            <a:ext cx="24445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Housing Estates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Universities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Bus Stops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Office Buildings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Gyms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Shopping Malls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Restaurants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Convenien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Stores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Bookstore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4172B9-3F00-E14D-B078-76C86D48B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A860C7-0750-E144-B8AD-057B33945EA2}"/>
              </a:ext>
            </a:extLst>
          </p:cNvPr>
          <p:cNvGrpSpPr/>
          <p:nvPr/>
        </p:nvGrpSpPr>
        <p:grpSpPr>
          <a:xfrm>
            <a:off x="8055295" y="1987948"/>
            <a:ext cx="2042019" cy="2701433"/>
            <a:chOff x="8119690" y="2290404"/>
            <a:chExt cx="2042019" cy="2701433"/>
          </a:xfrm>
        </p:grpSpPr>
        <p:pic>
          <p:nvPicPr>
            <p:cNvPr id="5" name="Picture 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26F55D0-5394-B845-9642-E71AFE990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9690" y="3385465"/>
              <a:ext cx="2042019" cy="58378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F2587FA9-7A80-6445-8864-D2811632E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81" t="33224" r="13664" b="30711"/>
            <a:stretch/>
          </p:blipFill>
          <p:spPr>
            <a:xfrm>
              <a:off x="8119690" y="2290404"/>
              <a:ext cx="2042019" cy="6381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BD5956-2669-B042-8FDB-A578220C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9690" y="4411304"/>
              <a:ext cx="2042019" cy="580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7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vert="horz" lIns="0" tIns="0" rIns="0" bIns="45720" rtlCol="0" anchor="t">
            <a:normAutofit/>
          </a:bodyPr>
          <a:lstStyle/>
          <a:p>
            <a:r>
              <a:rPr lang="en-US" altLang="zh-CN" b="1">
                <a:ea typeface="黑体"/>
                <a:cs typeface="Arial"/>
              </a:rPr>
              <a:t>Regression Model</a:t>
            </a: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B3EF31-5B9D-524D-9E37-02E70892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527ECB-B838-4536-8E86-8CD2F860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78" y="2153703"/>
            <a:ext cx="7201467" cy="4222444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A13F57-FFA7-4AE1-B528-13C256E19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51" y="1142320"/>
            <a:ext cx="10238095" cy="9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黑体"/>
              </a:rPr>
              <a:t>Results – Based on Shanghai</a:t>
            </a:r>
            <a:r>
              <a:rPr lang="zh-CN" altLang="en-US" b="1">
                <a:ea typeface="黑体"/>
              </a:rPr>
              <a:t> </a:t>
            </a:r>
            <a:r>
              <a:rPr lang="en-US" altLang="zh-CN" b="1">
                <a:ea typeface="黑体"/>
              </a:rPr>
              <a:t>City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36991-B9A7-4456-B28D-2AE55AECDA0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81B15-27F8-4ADD-A185-1F6B7158F201}"/>
              </a:ext>
            </a:extLst>
          </p:cNvPr>
          <p:cNvSpPr txBox="1"/>
          <p:nvPr/>
        </p:nvSpPr>
        <p:spPr>
          <a:xfrm>
            <a:off x="7642321" y="1053471"/>
            <a:ext cx="38350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Sam</a:t>
            </a:r>
            <a:r>
              <a:rPr lang="en-US" altLang="zh-CN" sz="2400">
                <a:latin typeface="Arial"/>
                <a:ea typeface="黑体"/>
                <a:cs typeface="Arial"/>
              </a:rPr>
              <a:t>ple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size</a:t>
            </a:r>
            <a:r>
              <a:rPr lang="en-US" sz="2400">
                <a:latin typeface="Arial"/>
                <a:cs typeface="Arial"/>
              </a:rPr>
              <a:t>: 252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R²: 25.9%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4 Factors </a:t>
            </a:r>
            <a:r>
              <a:rPr lang="en-US" altLang="zh-CN" sz="2400">
                <a:latin typeface="Arial"/>
                <a:ea typeface="黑体"/>
                <a:cs typeface="Arial"/>
              </a:rPr>
              <a:t>are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statistically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</a:t>
            </a:r>
            <a:r>
              <a:rPr lang="en-US" sz="2400">
                <a:latin typeface="Arial"/>
                <a:cs typeface="Arial"/>
              </a:rPr>
              <a:t>ignificant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77A5D-434F-473B-87BE-1F565AC2B21E}"/>
              </a:ext>
            </a:extLst>
          </p:cNvPr>
          <p:cNvSpPr txBox="1"/>
          <p:nvPr/>
        </p:nvSpPr>
        <p:spPr>
          <a:xfrm>
            <a:off x="7642321" y="3481544"/>
            <a:ext cx="414209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Fit not so well </a:t>
            </a:r>
            <a:endParaRPr lang="en-US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C00000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Not very consistent with our hypothes</a:t>
            </a:r>
            <a:r>
              <a:rPr lang="en-US" altLang="zh-CN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e</a:t>
            </a: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lang="en-US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C00000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*Try </a:t>
            </a:r>
            <a:r>
              <a:rPr lang="en-US" altLang="zh-CN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to</a:t>
            </a:r>
            <a:r>
              <a:rPr lang="zh-CN" altLang="en-US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regress</a:t>
            </a:r>
            <a:r>
              <a:rPr lang="zh-CN" altLang="en-US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 only </a:t>
            </a: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based on Pudong District</a:t>
            </a:r>
          </a:p>
        </p:txBody>
      </p:sp>
      <p:pic>
        <p:nvPicPr>
          <p:cNvPr id="7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C693937-60E0-C84A-B30B-7379DC4FC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73062DB-7C15-4446-8737-967F2050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6" y="1150693"/>
            <a:ext cx="6894393" cy="52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黑体"/>
              </a:rPr>
              <a:t>Results – Only Pudong District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36991-B9A7-4456-B28D-2AE55AECDA0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81B15-27F8-4ADD-A185-1F6B7158F201}"/>
              </a:ext>
            </a:extLst>
          </p:cNvPr>
          <p:cNvSpPr txBox="1"/>
          <p:nvPr/>
        </p:nvSpPr>
        <p:spPr>
          <a:xfrm>
            <a:off x="7471724" y="3138558"/>
            <a:ext cx="47334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solidFill>
                <a:srgbClr val="809699"/>
              </a:solidFill>
              <a:latin typeface="Times"/>
              <a:cs typeface="Time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E638E-7831-472D-8932-5348E2F30208}"/>
              </a:ext>
            </a:extLst>
          </p:cNvPr>
          <p:cNvSpPr txBox="1"/>
          <p:nvPr/>
        </p:nvSpPr>
        <p:spPr>
          <a:xfrm>
            <a:off x="7401637" y="1341580"/>
            <a:ext cx="46607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>
                <a:latin typeface="Arial"/>
                <a:ea typeface="黑体"/>
                <a:cs typeface="Arial"/>
              </a:rPr>
              <a:t>Pudong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is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t</a:t>
            </a:r>
            <a:r>
              <a:rPr lang="en-US" sz="2400">
                <a:latin typeface="Arial"/>
                <a:cs typeface="Arial"/>
              </a:rPr>
              <a:t>he most developed </a:t>
            </a:r>
            <a:r>
              <a:rPr lang="en-US" altLang="zh-CN" sz="2400">
                <a:latin typeface="Arial"/>
                <a:ea typeface="黑体"/>
                <a:cs typeface="Arial"/>
              </a:rPr>
              <a:t>d</a:t>
            </a:r>
            <a:r>
              <a:rPr lang="en-US" sz="2400">
                <a:latin typeface="Arial"/>
                <a:cs typeface="Arial"/>
              </a:rPr>
              <a:t>istrict both for the economy and for Starbucks stores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>
                <a:latin typeface="Arial"/>
                <a:ea typeface="黑体"/>
                <a:cs typeface="Arial"/>
              </a:rPr>
              <a:t>Sample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size</a:t>
            </a:r>
            <a:r>
              <a:rPr lang="en-US" sz="2400">
                <a:latin typeface="Arial"/>
                <a:cs typeface="Arial"/>
              </a:rPr>
              <a:t>: 61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R²: 90.8%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All </a:t>
            </a:r>
            <a:r>
              <a:rPr lang="en-US" altLang="zh-CN" sz="2400">
                <a:latin typeface="Arial"/>
                <a:ea typeface="黑体"/>
                <a:cs typeface="Arial"/>
              </a:rPr>
              <a:t>f</a:t>
            </a:r>
            <a:r>
              <a:rPr lang="en-US" sz="2400">
                <a:latin typeface="Arial"/>
                <a:cs typeface="Arial"/>
              </a:rPr>
              <a:t>actors are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statistically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en-US" altLang="zh-CN" sz="2400">
                <a:latin typeface="Arial"/>
                <a:ea typeface="黑体"/>
                <a:cs typeface="Arial"/>
              </a:rPr>
              <a:t>s</a:t>
            </a:r>
            <a:r>
              <a:rPr lang="en-US" sz="2400">
                <a:latin typeface="Arial"/>
                <a:cs typeface="Arial"/>
              </a:rPr>
              <a:t>ignificant </a:t>
            </a: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except </a:t>
            </a:r>
            <a:r>
              <a:rPr lang="en-US" altLang="zh-CN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for</a:t>
            </a:r>
            <a:r>
              <a:rPr lang="zh-CN" altLang="en-US" sz="2400">
                <a:solidFill>
                  <a:srgbClr val="C00000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sz="2400">
                <a:solidFill>
                  <a:srgbClr val="C00000"/>
                </a:solidFill>
                <a:latin typeface="Arial"/>
                <a:cs typeface="Arial"/>
              </a:rPr>
              <a:t>No. of Shopping Malls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D22230E-45F9-E142-B173-E8D0E6472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32A7D6-7F27-4D61-AD23-F19A0368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7" y="1253794"/>
            <a:ext cx="6780662" cy="48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黑体"/>
              </a:rPr>
              <a:t>Discussion</a:t>
            </a:r>
            <a:endParaRPr lang="en-US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53C0E5-2A80-084D-B6A3-8842D9E0D184}"/>
              </a:ext>
            </a:extLst>
          </p:cNvPr>
          <p:cNvSpPr/>
          <p:nvPr/>
        </p:nvSpPr>
        <p:spPr>
          <a:xfrm>
            <a:off x="6315916" y="2018907"/>
            <a:ext cx="4637928" cy="1405329"/>
          </a:xfrm>
          <a:prstGeom prst="rect">
            <a:avLst/>
          </a:prstGeom>
          <a:solidFill>
            <a:srgbClr val="00FA00">
              <a:alpha val="11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endParaRPr lang="en-US" altLang="zh-CN" sz="1600">
              <a:solidFill>
                <a:srgbClr val="007A33"/>
              </a:solidFill>
              <a:cs typeface="Arial"/>
            </a:endParaRP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r>
              <a:rPr lang="en-US" altLang="zh-CN" sz="1600">
                <a:solidFill>
                  <a:srgbClr val="007A33"/>
                </a:solidFill>
                <a:cs typeface="Arial"/>
              </a:rPr>
              <a:t>Design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a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tailored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location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strategy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based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on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Starbucks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brand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image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endParaRPr lang="en-US" altLang="zh-CN" sz="1600">
              <a:solidFill>
                <a:srgbClr val="007A33"/>
              </a:solidFill>
              <a:cs typeface="Arial"/>
            </a:endParaRP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r>
              <a:rPr lang="en-US" altLang="zh-CN" sz="1600">
                <a:solidFill>
                  <a:srgbClr val="007A33"/>
                </a:solidFill>
                <a:cs typeface="Arial"/>
              </a:rPr>
              <a:t>Establish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a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network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effect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optimization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 b="1">
                <a:solidFill>
                  <a:srgbClr val="007A33"/>
                </a:solidFill>
                <a:cs typeface="Arial"/>
              </a:rPr>
              <a:t>model</a:t>
            </a:r>
            <a:r>
              <a:rPr lang="zh-CN" altLang="en-US" sz="1600" b="1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for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store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chains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in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certain</a:t>
            </a:r>
            <a:r>
              <a:rPr lang="zh-CN" altLang="en-US" sz="1600">
                <a:solidFill>
                  <a:srgbClr val="007A33"/>
                </a:solidFill>
                <a:cs typeface="Arial"/>
              </a:rPr>
              <a:t> </a:t>
            </a:r>
            <a:r>
              <a:rPr lang="en-US" altLang="zh-CN" sz="1600">
                <a:solidFill>
                  <a:srgbClr val="007A33"/>
                </a:solidFill>
                <a:cs typeface="Arial"/>
              </a:rPr>
              <a:t>areas</a:t>
            </a: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endParaRPr lang="en" sz="1600">
              <a:solidFill>
                <a:srgbClr val="007A33"/>
              </a:solidFill>
              <a:cs typeface="Arial"/>
            </a:endParaRPr>
          </a:p>
        </p:txBody>
      </p:sp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B3942F75-B668-AB40-AAFC-65A98483E6D5}"/>
              </a:ext>
            </a:extLst>
          </p:cNvPr>
          <p:cNvSpPr/>
          <p:nvPr/>
        </p:nvSpPr>
        <p:spPr>
          <a:xfrm>
            <a:off x="6295228" y="1535888"/>
            <a:ext cx="4658616" cy="440562"/>
          </a:xfrm>
          <a:prstGeom prst="round2SameRect">
            <a:avLst/>
          </a:prstGeom>
          <a:solidFill>
            <a:srgbClr val="317B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Impl</a:t>
            </a:r>
            <a:r>
              <a:rPr lang="en-US" altLang="zh-CN" b="1"/>
              <a:t>ications</a:t>
            </a:r>
            <a:r>
              <a:rPr lang="zh-CN" altLang="en-US" b="1"/>
              <a:t> </a:t>
            </a:r>
            <a:r>
              <a:rPr lang="en-US" altLang="zh-CN" b="1"/>
              <a:t>for</a:t>
            </a:r>
            <a:r>
              <a:rPr lang="zh-CN" altLang="en-US" b="1"/>
              <a:t> </a:t>
            </a:r>
            <a:r>
              <a:rPr lang="en-US" altLang="zh-CN" b="1"/>
              <a:t>theoretical</a:t>
            </a:r>
            <a:r>
              <a:rPr lang="zh-CN" altLang="en-US" b="1"/>
              <a:t> </a:t>
            </a:r>
            <a:r>
              <a:rPr lang="en-US" altLang="zh-CN" b="1"/>
              <a:t>model</a:t>
            </a:r>
            <a:endParaRPr lang="en-US" b="1">
              <a:cs typeface="Arial"/>
            </a:endParaRPr>
          </a:p>
        </p:txBody>
      </p:sp>
      <p:pic>
        <p:nvPicPr>
          <p:cNvPr id="21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736199F-87EB-9B43-AD08-862645CC0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A8C4E5-D0FA-3D49-B3BA-3910D7DE9DD4}"/>
              </a:ext>
            </a:extLst>
          </p:cNvPr>
          <p:cNvSpPr/>
          <p:nvPr/>
        </p:nvSpPr>
        <p:spPr>
          <a:xfrm>
            <a:off x="1062566" y="2023672"/>
            <a:ext cx="4918508" cy="1405328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Differences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in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development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degree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of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different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districts</a:t>
            </a: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Starbucks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expansion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trend: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from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the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most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developed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regions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to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 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the least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developed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ones</a:t>
            </a:r>
            <a:endParaRPr lang="en-US" sz="1600">
              <a:solidFill>
                <a:schemeClr val="tx2">
                  <a:lumMod val="50000"/>
                </a:schemeClr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5705EF6C-C0F6-6444-9831-A0174EE14AE2}"/>
              </a:ext>
            </a:extLst>
          </p:cNvPr>
          <p:cNvSpPr/>
          <p:nvPr/>
        </p:nvSpPr>
        <p:spPr>
          <a:xfrm>
            <a:off x="1062565" y="1535888"/>
            <a:ext cx="4918509" cy="440562"/>
          </a:xfrm>
          <a:prstGeom prst="round2Same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ea typeface="黑体"/>
                <a:cs typeface="Arial"/>
              </a:rPr>
              <a:t>Why is the inconsistency in Shanghai?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72413-745F-C348-B5C3-649D1458E5F4}"/>
              </a:ext>
            </a:extLst>
          </p:cNvPr>
          <p:cNvSpPr/>
          <p:nvPr/>
        </p:nvSpPr>
        <p:spPr>
          <a:xfrm>
            <a:off x="1062567" y="4135127"/>
            <a:ext cx="4918508" cy="1798818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lvl="1" indent="-228600">
              <a:spcBef>
                <a:spcPts val="300"/>
              </a:spcBef>
              <a:spcAft>
                <a:spcPts val="3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Usually located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at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suburban areas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instead of the central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districts</a:t>
            </a:r>
          </a:p>
          <a:p>
            <a:pPr marL="228600" lvl="1" indent="-228600">
              <a:spcBef>
                <a:spcPts val="300"/>
              </a:spcBef>
              <a:spcAft>
                <a:spcPts val="3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Stronger</a:t>
            </a:r>
            <a:r>
              <a:rPr lang="zh-CN" altLang="en-US" sz="1600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competition</a:t>
            </a: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with </a:t>
            </a:r>
            <a:r>
              <a:rPr lang="en-US" altLang="zh-CN" b="1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substitutions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 like milk tea, fruit juice</a:t>
            </a:r>
          </a:p>
          <a:p>
            <a:pPr marL="228600" lvl="1" indent="-228600">
              <a:spcBef>
                <a:spcPts val="300"/>
              </a:spcBef>
              <a:spcAft>
                <a:spcPts val="3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People usually</a:t>
            </a: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move quickly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instead of sitting dow</a:t>
            </a:r>
            <a:r>
              <a:rPr lang="en-US" altLang="zh-CN" sz="1600">
                <a:solidFill>
                  <a:schemeClr val="tx2">
                    <a:lumMod val="50000"/>
                  </a:schemeClr>
                </a:solidFill>
                <a:latin typeface="Arial"/>
                <a:ea typeface="黑体"/>
                <a:cs typeface="Arial"/>
              </a:rPr>
              <a:t>n</a:t>
            </a:r>
            <a:endParaRPr lang="en-US" sz="1600">
              <a:solidFill>
                <a:schemeClr val="tx2">
                  <a:lumMod val="50000"/>
                </a:schemeClr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AC162485-75CE-0747-A5A8-4D4726B21E33}"/>
              </a:ext>
            </a:extLst>
          </p:cNvPr>
          <p:cNvSpPr/>
          <p:nvPr/>
        </p:nvSpPr>
        <p:spPr>
          <a:xfrm>
            <a:off x="1062565" y="3654003"/>
            <a:ext cx="4918508" cy="440562"/>
          </a:xfrm>
          <a:prstGeom prst="round2Same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Arial"/>
                <a:ea typeface="黑体"/>
                <a:cs typeface="Arial"/>
              </a:rPr>
              <a:t>Why is # of Shopping Malls insignificant?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EDCF-5099-2A4F-AE97-1B41E09DA546}"/>
              </a:ext>
            </a:extLst>
          </p:cNvPr>
          <p:cNvSpPr/>
          <p:nvPr/>
        </p:nvSpPr>
        <p:spPr>
          <a:xfrm>
            <a:off x="6336605" y="4150074"/>
            <a:ext cx="4637928" cy="1798818"/>
          </a:xfrm>
          <a:prstGeom prst="rect">
            <a:avLst/>
          </a:prstGeom>
          <a:solidFill>
            <a:srgbClr val="00FA00">
              <a:alpha val="11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r>
              <a:rPr lang="en" sz="1600">
                <a:solidFill>
                  <a:srgbClr val="007A33"/>
                </a:solidFill>
                <a:cs typeface="Arial"/>
              </a:rPr>
              <a:t>Starbucks stores are much more </a:t>
            </a:r>
            <a:r>
              <a:rPr lang="en" sz="1600" b="1">
                <a:solidFill>
                  <a:srgbClr val="007A33"/>
                </a:solidFill>
                <a:cs typeface="Arial"/>
              </a:rPr>
              <a:t>developed in Pudong District</a:t>
            </a:r>
            <a:endParaRPr lang="zh-CN" altLang="en-US" sz="1600" b="1">
              <a:solidFill>
                <a:srgbClr val="007A33"/>
              </a:solidFill>
              <a:ea typeface="黑体"/>
              <a:cs typeface="Arial"/>
            </a:endParaRP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317B57"/>
              </a:buClr>
              <a:buFont typeface="Arial"/>
              <a:buChar char="•"/>
            </a:pPr>
            <a:r>
              <a:rPr lang="en-US" altLang="zh-CN" sz="1600">
                <a:solidFill>
                  <a:srgbClr val="007A33"/>
                </a:solidFill>
                <a:ea typeface="黑体"/>
                <a:cs typeface="Arial"/>
              </a:rPr>
              <a:t>Provide an </a:t>
            </a:r>
            <a:r>
              <a:rPr lang="en-US" altLang="zh-CN" sz="1600" b="1">
                <a:solidFill>
                  <a:srgbClr val="007A33"/>
                </a:solidFill>
                <a:ea typeface="黑体"/>
                <a:cs typeface="Arial"/>
              </a:rPr>
              <a:t>insight to the future store development </a:t>
            </a:r>
            <a:r>
              <a:rPr lang="en-US" altLang="zh-CN" sz="1600">
                <a:solidFill>
                  <a:srgbClr val="007A33"/>
                </a:solidFill>
                <a:ea typeface="黑体"/>
                <a:cs typeface="Arial"/>
              </a:rPr>
              <a:t>in other districts</a:t>
            </a:r>
          </a:p>
          <a:p>
            <a:pPr marL="228600" lvl="1" indent="-228600"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endParaRPr lang="en" sz="1600">
              <a:solidFill>
                <a:srgbClr val="007A33"/>
              </a:solidFill>
              <a:cs typeface="Arial"/>
            </a:endParaRPr>
          </a:p>
        </p:txBody>
      </p:sp>
      <p:sp>
        <p:nvSpPr>
          <p:cNvPr id="38" name="Round Same Side Corner Rectangle 37">
            <a:extLst>
              <a:ext uri="{FF2B5EF4-FFF2-40B4-BE49-F238E27FC236}">
                <a16:creationId xmlns:a16="http://schemas.microsoft.com/office/drawing/2014/main" id="{D4DC21D7-28B7-C343-9D5E-19B6069EFA9D}"/>
              </a:ext>
            </a:extLst>
          </p:cNvPr>
          <p:cNvSpPr/>
          <p:nvPr/>
        </p:nvSpPr>
        <p:spPr>
          <a:xfrm>
            <a:off x="6315917" y="3654003"/>
            <a:ext cx="4658616" cy="452524"/>
          </a:xfrm>
          <a:prstGeom prst="round2SameRect">
            <a:avLst/>
          </a:prstGeom>
          <a:solidFill>
            <a:srgbClr val="317B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What can the result in Pudong tell?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2566" y="760412"/>
            <a:ext cx="10226124" cy="915988"/>
          </a:xfrm>
        </p:spPr>
        <p:txBody>
          <a:bodyPr/>
          <a:lstStyle/>
          <a:p>
            <a:r>
              <a:rPr lang="en-US" altLang="zh-CN" b="1"/>
              <a:t>Conclusion</a:t>
            </a:r>
            <a:r>
              <a:rPr lang="zh-CN" altLang="en-US"/>
              <a:t>   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062566" y="2781302"/>
            <a:ext cx="4821236" cy="1790697"/>
          </a:xfrm>
        </p:spPr>
        <p:txBody>
          <a:bodyPr>
            <a:normAutofit lnSpcReduction="10000"/>
          </a:bodyPr>
          <a:lstStyle/>
          <a:p>
            <a:r>
              <a:rPr lang="en-US"/>
              <a:t>Competitive Factors</a:t>
            </a:r>
          </a:p>
          <a:p>
            <a:pPr marL="0" indent="0">
              <a:buNone/>
            </a:pPr>
            <a:endParaRPr lang="en-US"/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accuracy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measurability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individual</a:t>
            </a:r>
            <a:r>
              <a:rPr lang="zh-CN" altLang="en-US"/>
              <a:t> </a:t>
            </a:r>
            <a:r>
              <a:rPr lang="en-US" altLang="zh-CN"/>
              <a:t>store</a:t>
            </a:r>
            <a:r>
              <a:rPr lang="zh-CN" altLang="en-US"/>
              <a:t> </a:t>
            </a:r>
            <a:r>
              <a:rPr lang="en-US" altLang="zh-CN"/>
              <a:t>popularity</a:t>
            </a:r>
            <a:r>
              <a:rPr lang="zh-CN" altLang="en-US"/>
              <a:t> </a:t>
            </a:r>
            <a:r>
              <a:rPr lang="en-US" altLang="zh-CN"/>
              <a:t>versus</a:t>
            </a:r>
            <a:r>
              <a:rPr lang="zh-CN" altLang="en-US"/>
              <a:t> </a:t>
            </a:r>
            <a:r>
              <a:rPr lang="en-US" altLang="zh-CN"/>
              <a:t>store</a:t>
            </a:r>
            <a:r>
              <a:rPr lang="zh-CN" altLang="en-US"/>
              <a:t> </a:t>
            </a:r>
            <a:r>
              <a:rPr lang="en-US" altLang="zh-CN"/>
              <a:t>sales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299200" y="2743711"/>
            <a:ext cx="4828117" cy="1513964"/>
          </a:xfrm>
        </p:spPr>
        <p:txBody>
          <a:bodyPr>
            <a:normAutofit/>
          </a:bodyPr>
          <a:lstStyle/>
          <a:p>
            <a:r>
              <a:rPr lang="en-US"/>
              <a:t>Second &amp; Third Tier Cities</a:t>
            </a:r>
          </a:p>
          <a:p>
            <a:endParaRPr lang="en-US"/>
          </a:p>
          <a:p>
            <a:r>
              <a:rPr lang="en-US"/>
              <a:t>Dynamic Models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Limitations</a:t>
            </a:r>
            <a:r>
              <a:rPr lang="zh-CN" altLang="en-US"/>
              <a:t> 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/>
              <a:t>Suggestions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future</a:t>
            </a:r>
            <a:r>
              <a:rPr lang="zh-CN" altLang="en-US" sz="2000"/>
              <a:t> </a:t>
            </a:r>
            <a:r>
              <a:rPr lang="en-US" altLang="zh-CN" sz="2000"/>
              <a:t>studies</a:t>
            </a:r>
            <a:r>
              <a:rPr lang="zh-CN" altLang="en-US" sz="2000"/>
              <a:t> </a:t>
            </a:r>
            <a:endParaRPr lang="en-US"/>
          </a:p>
        </p:txBody>
      </p:sp>
      <p:pic>
        <p:nvPicPr>
          <p:cNvPr id="12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558A3A2-7E8A-D74C-9425-EC3332E2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819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6197" y="2687503"/>
            <a:ext cx="5198312" cy="1298575"/>
          </a:xfrm>
        </p:spPr>
        <p:txBody>
          <a:bodyPr vert="horz" lIns="0" tIns="0" rIns="0" bIns="45720" rtlCol="0" anchor="t">
            <a:noAutofit/>
          </a:bodyPr>
          <a:lstStyle/>
          <a:p>
            <a:pPr algn="ctr"/>
            <a:r>
              <a:rPr lang="en-US" sz="8000"/>
              <a:t>Thank you!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6076" y="4378801"/>
            <a:ext cx="2776159" cy="2235199"/>
          </a:xfrm>
        </p:spPr>
        <p:txBody>
          <a:bodyPr vert="horz" lIns="0" tIns="45720" rIns="0" bIns="45720" rtlCol="0" anchor="t">
            <a:noAutofit/>
          </a:bodyPr>
          <a:lstStyle/>
          <a:p>
            <a:pPr algn="r"/>
            <a:r>
              <a:rPr lang="en-US" sz="1600" b="1">
                <a:cs typeface="Arial"/>
              </a:rPr>
              <a:t>Presenter</a:t>
            </a:r>
            <a:r>
              <a:rPr lang="en-US" sz="1600">
                <a:cs typeface="Arial"/>
              </a:rPr>
              <a:t>: </a:t>
            </a:r>
            <a:endParaRPr lang="en-US"/>
          </a:p>
          <a:p>
            <a:pPr algn="r"/>
            <a:r>
              <a:rPr lang="en-US" sz="1600" err="1">
                <a:cs typeface="Arial"/>
              </a:rPr>
              <a:t>Hongming</a:t>
            </a:r>
            <a:r>
              <a:rPr lang="en-US" sz="1600">
                <a:cs typeface="Arial"/>
              </a:rPr>
              <a:t> Cai (hc982)</a:t>
            </a:r>
          </a:p>
          <a:p>
            <a:pPr algn="r"/>
            <a:r>
              <a:rPr lang="en-US" sz="1600" err="1">
                <a:cs typeface="Arial"/>
              </a:rPr>
              <a:t>Mengshu</a:t>
            </a:r>
            <a:r>
              <a:rPr lang="en-US" sz="1600">
                <a:cs typeface="Arial"/>
              </a:rPr>
              <a:t> Yang (my498)</a:t>
            </a:r>
          </a:p>
          <a:p>
            <a:pPr algn="r"/>
            <a:r>
              <a:rPr lang="en-US" sz="1600">
                <a:cs typeface="Arial"/>
              </a:rPr>
              <a:t>Zhexuan Meng (zm259)</a:t>
            </a:r>
          </a:p>
          <a:p>
            <a:pPr algn="r"/>
            <a:r>
              <a:rPr lang="en-US" sz="1600" err="1">
                <a:cs typeface="Arial"/>
              </a:rPr>
              <a:t>Zijue</a:t>
            </a:r>
            <a:r>
              <a:rPr lang="en-US" sz="1600">
                <a:cs typeface="Arial"/>
              </a:rPr>
              <a:t> Wang (zw574)</a:t>
            </a:r>
          </a:p>
          <a:p>
            <a:pPr algn="r"/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69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 descr="314A0319-2.jpg">
            <a:extLst>
              <a:ext uri="{FF2B5EF4-FFF2-40B4-BE49-F238E27FC236}">
                <a16:creationId xmlns:a16="http://schemas.microsoft.com/office/drawing/2014/main" id="{ED114F58-8444-8441-AF35-E1B5C01E5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3" r="11923"/>
          <a:stretch>
            <a:fillRect/>
          </a:stretch>
        </p:blipFill>
        <p:spPr>
          <a:xfrm>
            <a:off x="8448040" y="-3883"/>
            <a:ext cx="3743959" cy="6858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Outline 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062567" y="1717207"/>
            <a:ext cx="6440032" cy="3809999"/>
          </a:xfrm>
        </p:spPr>
        <p:txBody>
          <a:bodyPr vert="horz" lIns="0" tIns="45720" rIns="0" bIns="45720" rtlCol="0" anchor="t">
            <a:noAutofit/>
          </a:bodyPr>
          <a:lstStyle/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altLang="zh-CN" sz="2000" b="1" dirty="0">
                <a:latin typeface="+mj-lt"/>
                <a:ea typeface="黑体"/>
              </a:rPr>
              <a:t>Background</a:t>
            </a:r>
            <a:r>
              <a:rPr lang="zh-CN" altLang="en-US" sz="2000" b="1" dirty="0">
                <a:latin typeface="+mj-lt"/>
                <a:ea typeface="黑体"/>
              </a:rPr>
              <a:t> </a:t>
            </a:r>
            <a:r>
              <a:rPr lang="en-US" altLang="zh-CN" sz="2000" b="1" dirty="0">
                <a:latin typeface="+mj-lt"/>
                <a:ea typeface="黑体"/>
              </a:rPr>
              <a:t>and</a:t>
            </a:r>
            <a:r>
              <a:rPr lang="zh-CN" altLang="en-US" sz="2000" b="1" dirty="0">
                <a:latin typeface="+mj-lt"/>
                <a:ea typeface="黑体"/>
              </a:rPr>
              <a:t> </a:t>
            </a:r>
            <a:r>
              <a:rPr lang="en-US" sz="2000" b="1" dirty="0">
                <a:latin typeface="+mj-lt"/>
              </a:rPr>
              <a:t>Research questions</a:t>
            </a: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+mj-lt"/>
              </a:rPr>
              <a:t>Literature review </a:t>
            </a:r>
            <a:endParaRPr lang="en-US" sz="2000" b="1" dirty="0">
              <a:latin typeface="+mj-lt"/>
              <a:cs typeface="Arial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+mj-lt"/>
              </a:rPr>
              <a:t>Methodology </a:t>
            </a:r>
            <a:endParaRPr lang="en-US" sz="2000" b="1" dirty="0">
              <a:latin typeface="+mj-lt"/>
              <a:cs typeface="Arial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+mj-lt"/>
              </a:rPr>
              <a:t>Results</a:t>
            </a:r>
            <a:endParaRPr lang="en-US" sz="2000" b="1" dirty="0">
              <a:latin typeface="+mj-lt"/>
              <a:cs typeface="Arial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+mj-lt"/>
              </a:rPr>
              <a:t>Discussion </a:t>
            </a:r>
            <a:endParaRPr lang="en-US" sz="2000" b="1" dirty="0">
              <a:latin typeface="+mj-lt"/>
              <a:cs typeface="Arial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altLang="zh-CN" sz="2000" b="1" dirty="0">
                <a:latin typeface="+mj-lt"/>
                <a:ea typeface="黑体"/>
              </a:rPr>
              <a:t>Conclusion</a:t>
            </a:r>
            <a:r>
              <a:rPr lang="en-US" sz="2000" b="1" dirty="0">
                <a:latin typeface="+mj-lt"/>
              </a:rPr>
              <a:t>  </a:t>
            </a:r>
            <a:endParaRPr lang="en-US" sz="2000" b="1" dirty="0">
              <a:latin typeface="+mj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+mj-lt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8040" y="0"/>
            <a:ext cx="228600" cy="685800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76640" y="0"/>
            <a:ext cx="226001" cy="6858000"/>
          </a:xfrm>
          <a:prstGeom prst="rect">
            <a:avLst/>
          </a:prstGeom>
          <a:solidFill>
            <a:srgbClr val="B31B1B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DA6D1F5E-A5B0-6342-B48D-FF82C27003C3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 dirty="0"/>
              <a:t>Background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C4FFD-DD93-5644-990E-2E780F22FC4A}"/>
              </a:ext>
            </a:extLst>
          </p:cNvPr>
          <p:cNvSpPr txBox="1"/>
          <p:nvPr/>
        </p:nvSpPr>
        <p:spPr>
          <a:xfrm>
            <a:off x="1062567" y="1598209"/>
            <a:ext cx="9794066" cy="424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Market Position: Second largest market 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rate: China &amp; Asian Pacific-10.27% VS America 5.6%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endParaRPr lang="en-US" sz="1900" dirty="0">
              <a:solidFill>
                <a:srgbClr val="809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Starbucks Target: Double the current number of stores (#3234) before 2022</a:t>
            </a: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endParaRPr lang="en-US" sz="1900" dirty="0">
              <a:solidFill>
                <a:srgbClr val="809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stores over the world (660)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sz="19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Pudong District: The most business-oriented district in Shanghai</a:t>
            </a: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endParaRPr lang="en-US" sz="1900" dirty="0">
              <a:solidFill>
                <a:srgbClr val="809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61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AD352A3-E48B-434B-B05C-61F06443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9" y="1651426"/>
            <a:ext cx="5409081" cy="40666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9389F4-5B62-0C49-822B-7B6284FC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1426"/>
            <a:ext cx="5926112" cy="406662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F7CFC89-A722-DF4F-9CC2-9A0EE5C69FBF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 dirty="0"/>
              <a:t>Background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Infrastructures in Pudong Districts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64248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D059D-335C-F044-B447-CE6DC45C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9" y="1651426"/>
            <a:ext cx="5531002" cy="3969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7A5C7-2EBB-0E4D-B1B0-F47F1681D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1426"/>
            <a:ext cx="5948823" cy="396908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382CF5-3AAD-1147-B88B-D442864D0F9A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 dirty="0"/>
              <a:t>Background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Business Activeness in Pudong Districts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24697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3B628A-C6DB-5445-816B-EB6EA34D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8" y="1651426"/>
            <a:ext cx="5340863" cy="386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12C35-D7C2-E441-97F2-15618E57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1425"/>
            <a:ext cx="5926112" cy="386354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27DF893-91AA-4046-9C21-EE792006B7EC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 dirty="0"/>
              <a:t>Background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Business Activeness in Pudong Districts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9875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ADF0F-7D53-9744-8BD4-E4D46BF2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4" y="1263888"/>
            <a:ext cx="11077575" cy="477622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5096D31-A8C3-824A-BC59-EE994E0CFD99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 dirty="0"/>
              <a:t>Background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Target Customers Distribution in Shanghai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93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DA6D1F5E-A5B0-6342-B48D-FF82C27003C3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/>
              <a:t>Research</a:t>
            </a:r>
            <a:r>
              <a:rPr lang="zh-CN" altLang="en-US" b="1"/>
              <a:t> </a:t>
            </a:r>
            <a:r>
              <a:rPr lang="en-US" altLang="zh-CN" b="1"/>
              <a:t>Questions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C4FFD-DD93-5644-990E-2E780F22FC4A}"/>
              </a:ext>
            </a:extLst>
          </p:cNvPr>
          <p:cNvSpPr txBox="1"/>
          <p:nvPr/>
        </p:nvSpPr>
        <p:spPr>
          <a:xfrm>
            <a:off x="1062567" y="2017468"/>
            <a:ext cx="9794066" cy="1637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process?</a:t>
            </a:r>
            <a:endParaRPr lang="en-HK" altLang="zh-CN" sz="2400" dirty="0">
              <a:solidFill>
                <a:srgbClr val="809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of location strategy?</a:t>
            </a:r>
            <a:endParaRPr lang="en-US" sz="2400" dirty="0">
              <a:solidFill>
                <a:srgbClr val="809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B31B1B"/>
              </a:buClr>
              <a:buFont typeface="Arial"/>
              <a:buChar char="•"/>
            </a:pP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809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future expansion paths?</a:t>
            </a:r>
          </a:p>
        </p:txBody>
      </p:sp>
    </p:spTree>
    <p:extLst>
      <p:ext uri="{BB962C8B-B14F-4D97-AF65-F5344CB8AC3E}">
        <p14:creationId xmlns:p14="http://schemas.microsoft.com/office/powerpoint/2010/main" val="40217679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4CB9-8F70-1C49-AAFB-473422D05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C7999B-8C83-4D45-A133-4C6492112A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30FB1C-1DB4-4343-AAE4-F1C480495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27"/>
          <a:stretch/>
        </p:blipFill>
        <p:spPr>
          <a:xfrm>
            <a:off x="11135186" y="5841999"/>
            <a:ext cx="886926" cy="876931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DA6D1F5E-A5B0-6342-B48D-FF82C27003C3}"/>
              </a:ext>
            </a:extLst>
          </p:cNvPr>
          <p:cNvSpPr txBox="1">
            <a:spLocks/>
          </p:cNvSpPr>
          <p:nvPr/>
        </p:nvSpPr>
        <p:spPr>
          <a:xfrm>
            <a:off x="1062567" y="684212"/>
            <a:ext cx="10226124" cy="558180"/>
          </a:xfrm>
          <a:prstGeom prst="rect">
            <a:avLst/>
          </a:prstGeom>
        </p:spPr>
        <p:txBody>
          <a:bodyPr vert="horz" lIns="0" tIns="0" rIns="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>
                <a:solidFill>
                  <a:srgbClr val="B31B1B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altLang="zh-CN" b="1"/>
              <a:t>Literature</a:t>
            </a:r>
            <a:r>
              <a:rPr lang="zh-CN" altLang="en-US" b="1"/>
              <a:t> </a:t>
            </a:r>
            <a:r>
              <a:rPr lang="en-US" altLang="zh-CN" b="1"/>
              <a:t>Review</a:t>
            </a:r>
            <a:endParaRPr lang="en-US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886671-265D-E844-8A50-32A8528000F2}"/>
              </a:ext>
            </a:extLst>
          </p:cNvPr>
          <p:cNvGrpSpPr/>
          <p:nvPr/>
        </p:nvGrpSpPr>
        <p:grpSpPr>
          <a:xfrm>
            <a:off x="1062567" y="1413230"/>
            <a:ext cx="4229801" cy="4760558"/>
            <a:chOff x="903310" y="1413230"/>
            <a:chExt cx="4229801" cy="476055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BB0F31-48D0-1246-AAF7-C5B534881E99}"/>
                </a:ext>
              </a:extLst>
            </p:cNvPr>
            <p:cNvSpPr/>
            <p:nvPr/>
          </p:nvSpPr>
          <p:spPr>
            <a:xfrm>
              <a:off x="903310" y="1692128"/>
              <a:ext cx="4229801" cy="4481660"/>
            </a:xfrm>
            <a:prstGeom prst="roundRect">
              <a:avLst>
                <a:gd name="adj" fmla="val 3466"/>
              </a:avLst>
            </a:prstGeom>
            <a:noFill/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809699"/>
                </a:buClr>
              </a:pPr>
              <a:endParaRPr lang="en-US" altLang="zh-CN">
                <a:solidFill>
                  <a:srgbClr val="809699"/>
                </a:solidFill>
                <a:ea typeface="黑体"/>
              </a:endParaRPr>
            </a:p>
            <a:p>
              <a:pPr>
                <a:buClr>
                  <a:srgbClr val="809699"/>
                </a:buClr>
              </a:pP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Central</a:t>
              </a:r>
              <a:r>
                <a:rPr lang="zh-CN" altLang="en-US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place</a:t>
              </a:r>
              <a:r>
                <a:rPr lang="zh-CN" altLang="en-US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theory</a:t>
              </a:r>
              <a:r>
                <a:rPr lang="zh-CN" altLang="en-US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(CPT)</a:t>
              </a:r>
              <a:endParaRPr lang="en-HK" altLang="zh-CN" b="1">
                <a:solidFill>
                  <a:schemeClr val="tx2">
                    <a:lumMod val="75000"/>
                  </a:schemeClr>
                </a:solidFill>
                <a:ea typeface="黑体"/>
                <a:cs typeface="Arial"/>
              </a:endParaRPr>
            </a:p>
            <a:p>
              <a:pPr marL="285750" indent="-285750">
                <a:buClr>
                  <a:srgbClr val="B31B2B"/>
                </a:buClr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Type 1: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overall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system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cost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optimization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(</a:t>
              </a:r>
              <a:r>
                <a:rPr lang="en-HK" sz="1600" err="1">
                  <a:solidFill>
                    <a:schemeClr val="tx2">
                      <a:lumMod val="75000"/>
                    </a:schemeClr>
                  </a:solidFill>
                </a:rPr>
                <a:t>Dökmeci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,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1973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)</a:t>
              </a:r>
              <a:endParaRPr lang="en-HK" altLang="zh-CN" sz="1600">
                <a:solidFill>
                  <a:schemeClr val="tx2">
                    <a:lumMod val="75000"/>
                  </a:schemeClr>
                </a:solidFill>
                <a:ea typeface="黑体"/>
                <a:cs typeface="Arial"/>
              </a:endParaRPr>
            </a:p>
            <a:p>
              <a:pPr marL="285750" indent="-285750">
                <a:buClr>
                  <a:srgbClr val="B31B2B"/>
                </a:buClr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Type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2: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demand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maximization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for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retailers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(</a:t>
              </a:r>
              <a:r>
                <a:rPr lang="en-US" altLang="zh-CN" sz="1600" err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Kohsaka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,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1983)</a:t>
              </a:r>
              <a:endParaRPr lang="en-HK" altLang="zh-CN" sz="1600">
                <a:solidFill>
                  <a:schemeClr val="tx2">
                    <a:lumMod val="75000"/>
                  </a:schemeClr>
                </a:solidFill>
                <a:ea typeface="黑体"/>
                <a:cs typeface="Arial"/>
              </a:endParaRPr>
            </a:p>
            <a:p>
              <a:pPr marL="285750" indent="-285750">
                <a:buClr>
                  <a:srgbClr val="B31B2B"/>
                </a:buClr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Type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3: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service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center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coverage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efficiency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within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the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critical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distance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(</a:t>
              </a:r>
              <a:r>
                <a:rPr lang="en-HK" sz="1600" err="1">
                  <a:solidFill>
                    <a:schemeClr val="tx2">
                      <a:lumMod val="75000"/>
                    </a:schemeClr>
                  </a:solidFill>
                </a:rPr>
                <a:t>Toregas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&amp;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HK" sz="1600" err="1">
                  <a:solidFill>
                    <a:schemeClr val="tx2">
                      <a:lumMod val="75000"/>
                    </a:schemeClr>
                  </a:solidFill>
                </a:rPr>
                <a:t>ReVelle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,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1972</a:t>
              </a: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)</a:t>
              </a:r>
            </a:p>
            <a:p>
              <a:pPr>
                <a:buClr>
                  <a:srgbClr val="809699"/>
                </a:buClr>
              </a:pPr>
              <a:endParaRPr lang="en-HK" altLang="zh-CN">
                <a:solidFill>
                  <a:schemeClr val="tx2">
                    <a:lumMod val="75000"/>
                  </a:schemeClr>
                </a:solidFill>
                <a:ea typeface="黑体"/>
                <a:cs typeface="Arial"/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Location-allocation</a:t>
              </a:r>
              <a:r>
                <a:rPr lang="zh-CN" altLang="en-US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(L-A)</a:t>
              </a:r>
              <a:r>
                <a:rPr lang="zh-CN" altLang="en-US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models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Clr>
                  <a:srgbClr val="B31B2B"/>
                </a:buClr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achieve</a:t>
              </a:r>
              <a:r>
                <a:rPr lang="zh-CN" altLang="en-US" sz="1600">
                  <a:solidFill>
                    <a:schemeClr val="tx2">
                      <a:lumMod val="75000"/>
                    </a:schemeClr>
                  </a:solidFill>
                  <a:ea typeface="黑体"/>
                </a:rPr>
                <a:t> 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aggregate optimization of the central place system (</a:t>
              </a:r>
              <a:r>
                <a:rPr lang="en-HK" sz="1600" err="1">
                  <a:solidFill>
                    <a:schemeClr val="tx2">
                      <a:lumMod val="75000"/>
                    </a:schemeClr>
                  </a:solidFill>
                </a:rPr>
                <a:t>Kohsaka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, 1989; Crag, Ghosh, and </a:t>
              </a:r>
              <a:r>
                <a:rPr lang="en-HK" sz="1600" err="1">
                  <a:solidFill>
                    <a:schemeClr val="tx2">
                      <a:lumMod val="75000"/>
                    </a:schemeClr>
                  </a:solidFill>
                </a:rPr>
                <a:t>McLafferty</a:t>
              </a:r>
              <a:r>
                <a:rPr lang="en-HK" sz="1600">
                  <a:solidFill>
                    <a:schemeClr val="tx2">
                      <a:lumMod val="75000"/>
                    </a:schemeClr>
                  </a:solidFill>
                </a:rPr>
                <a:t>, 1984)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59722D-76B0-F54D-A6A7-754D23EE0FED}"/>
                </a:ext>
              </a:extLst>
            </p:cNvPr>
            <p:cNvSpPr/>
            <p:nvPr/>
          </p:nvSpPr>
          <p:spPr>
            <a:xfrm>
              <a:off x="903310" y="1413230"/>
              <a:ext cx="2803160" cy="558180"/>
            </a:xfrm>
            <a:prstGeom prst="roundRect">
              <a:avLst/>
            </a:prstGeom>
            <a:solidFill>
              <a:srgbClr val="AD1B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Retail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location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process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in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the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past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studies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FB19CB-ACCF-E043-9832-5371C74BA95E}"/>
              </a:ext>
            </a:extLst>
          </p:cNvPr>
          <p:cNvGrpSpPr/>
          <p:nvPr/>
        </p:nvGrpSpPr>
        <p:grpSpPr>
          <a:xfrm>
            <a:off x="6622699" y="1413230"/>
            <a:ext cx="4229801" cy="4760558"/>
            <a:chOff x="6263314" y="1413230"/>
            <a:chExt cx="4229801" cy="476055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79E8873-8C2F-AA4A-BFC3-509B3210C437}"/>
                </a:ext>
              </a:extLst>
            </p:cNvPr>
            <p:cNvSpPr/>
            <p:nvPr/>
          </p:nvSpPr>
          <p:spPr>
            <a:xfrm>
              <a:off x="6263314" y="1692128"/>
              <a:ext cx="4229801" cy="4481660"/>
            </a:xfrm>
            <a:prstGeom prst="roundRect">
              <a:avLst>
                <a:gd name="adj" fmla="val 3466"/>
              </a:avLst>
            </a:prstGeom>
            <a:noFill/>
            <a:ln w="12700">
              <a:solidFill>
                <a:srgbClr val="317B5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spcBef>
                  <a:spcPts val="300"/>
                </a:spcBef>
                <a:spcAft>
                  <a:spcPts val="300"/>
                </a:spcAft>
              </a:pPr>
              <a:endParaRPr lang="en-US" altLang="zh-CN" sz="800">
                <a:solidFill>
                  <a:srgbClr val="809699"/>
                </a:solidFill>
                <a:ea typeface="黑体"/>
              </a:endParaRPr>
            </a:p>
            <a:p>
              <a:pPr lvl="0">
                <a:spcBef>
                  <a:spcPts val="300"/>
                </a:spcBef>
                <a:spcAft>
                  <a:spcPts val="300"/>
                </a:spcAft>
              </a:pPr>
              <a:endParaRPr lang="en-US" altLang="zh-CN" sz="800">
                <a:solidFill>
                  <a:srgbClr val="809699"/>
                </a:solidFill>
                <a:ea typeface="黑体"/>
              </a:endParaRPr>
            </a:p>
            <a:p>
              <a:pPr lvl="0">
                <a:spcBef>
                  <a:spcPts val="300"/>
                </a:spcBef>
                <a:spcAft>
                  <a:spcPts val="300"/>
                </a:spcAft>
              </a:pPr>
              <a:endParaRPr lang="en-US" altLang="zh-CN" sz="800">
                <a:solidFill>
                  <a:srgbClr val="809699"/>
                </a:solidFill>
                <a:ea typeface="黑体"/>
              </a:endParaRPr>
            </a:p>
            <a:p>
              <a:pPr marL="342900" lvl="0" indent="-34290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Failed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to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perceive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location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strategy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corporate</a:t>
              </a:r>
              <a:r>
                <a:rPr lang="zh-CN" altLang="en-US" sz="1600">
                  <a:solidFill>
                    <a:srgbClr val="002060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level</a:t>
              </a:r>
              <a:r>
                <a:rPr lang="zh-CN" altLang="en-US" sz="1600">
                  <a:solidFill>
                    <a:srgbClr val="002060"/>
                  </a:solidFill>
                  <a:ea typeface="黑体"/>
                </a:rPr>
                <a:t> decisions 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but </a:t>
              </a:r>
              <a:r>
                <a:rPr lang="en-US" sz="1600">
                  <a:solidFill>
                    <a:srgbClr val="317B57"/>
                  </a:solidFill>
                  <a:ea typeface="黑体"/>
                </a:rPr>
                <a:t>low-level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 </a:t>
              </a:r>
              <a:r>
                <a:rPr lang="en-US" sz="1600">
                  <a:solidFill>
                    <a:srgbClr val="317B57"/>
                  </a:solidFill>
                  <a:ea typeface="黑体"/>
                </a:rPr>
                <a:t>tactical ones </a:t>
              </a:r>
              <a:r>
                <a:rPr lang="en-HK" sz="1600">
                  <a:solidFill>
                    <a:srgbClr val="317B57"/>
                  </a:solidFill>
                  <a:ea typeface="黑体"/>
                </a:rPr>
                <a:t>(Clarke, Bennison, and Pal 1997)</a:t>
              </a:r>
            </a:p>
            <a:p>
              <a:pPr lvl="0">
                <a:spcBef>
                  <a:spcPts val="300"/>
                </a:spcBef>
                <a:spcAft>
                  <a:spcPts val="300"/>
                </a:spcAft>
              </a:pPr>
              <a:endParaRPr lang="en-US" altLang="zh-CN" sz="800">
                <a:solidFill>
                  <a:srgbClr val="317B57"/>
                </a:solidFill>
                <a:ea typeface="黑体"/>
              </a:endParaRPr>
            </a:p>
            <a:p>
              <a:pPr marL="342900" lvl="0" indent="-34290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Failed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to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differentiate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store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expansion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and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distribution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patterns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with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respect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to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different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industries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and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brand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images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(Lee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and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Kim,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2018)</a:t>
              </a:r>
            </a:p>
            <a:p>
              <a:pPr lvl="0">
                <a:spcBef>
                  <a:spcPts val="300"/>
                </a:spcBef>
                <a:spcAft>
                  <a:spcPts val="300"/>
                </a:spcAft>
              </a:pPr>
              <a:endParaRPr lang="en-US" altLang="zh-CN" sz="800">
                <a:solidFill>
                  <a:srgbClr val="317B57"/>
                </a:solidFill>
                <a:ea typeface="黑体"/>
                <a:cs typeface="Arial"/>
              </a:endParaRPr>
            </a:p>
            <a:p>
              <a:pPr marL="342900" lvl="0" indent="-34290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Focused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more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on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single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store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optimizations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than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network</a:t>
              </a:r>
              <a:r>
                <a:rPr lang="zh-CN" altLang="en-US" sz="1600">
                  <a:solidFill>
                    <a:srgbClr val="002060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effect</a:t>
              </a:r>
              <a:r>
                <a:rPr lang="zh-CN" altLang="en-US" sz="1600">
                  <a:solidFill>
                    <a:srgbClr val="002060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002060"/>
                  </a:solidFill>
                  <a:ea typeface="黑体"/>
                </a:rPr>
                <a:t>strengthen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of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store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chains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in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certain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US" altLang="zh-CN" sz="1600">
                  <a:solidFill>
                    <a:srgbClr val="317B57"/>
                  </a:solidFill>
                  <a:ea typeface="黑体"/>
                </a:rPr>
                <a:t>area</a:t>
              </a:r>
              <a:r>
                <a:rPr lang="zh-CN" altLang="en-US" sz="1600">
                  <a:solidFill>
                    <a:srgbClr val="317B57"/>
                  </a:solidFill>
                  <a:ea typeface="黑体"/>
                </a:rPr>
                <a:t> </a:t>
              </a:r>
              <a:r>
                <a:rPr lang="en-HK" sz="1600">
                  <a:solidFill>
                    <a:srgbClr val="317B57"/>
                  </a:solidFill>
                </a:rPr>
                <a:t>(</a:t>
              </a:r>
              <a:r>
                <a:rPr lang="en-HK" sz="1600" err="1">
                  <a:solidFill>
                    <a:srgbClr val="317B57"/>
                  </a:solidFill>
                </a:rPr>
                <a:t>Eiselt</a:t>
              </a:r>
              <a:r>
                <a:rPr lang="en-HK" sz="1600">
                  <a:solidFill>
                    <a:srgbClr val="317B57"/>
                  </a:solidFill>
                </a:rPr>
                <a:t>, </a:t>
              </a:r>
              <a:r>
                <a:rPr lang="en-HK" sz="1600" err="1">
                  <a:solidFill>
                    <a:srgbClr val="317B57"/>
                  </a:solidFill>
                </a:rPr>
                <a:t>Laporte</a:t>
              </a:r>
              <a:r>
                <a:rPr lang="en-HK" sz="1600">
                  <a:solidFill>
                    <a:srgbClr val="317B57"/>
                  </a:solidFill>
                </a:rPr>
                <a:t> and </a:t>
              </a:r>
              <a:r>
                <a:rPr lang="en-HK" sz="1600" err="1">
                  <a:solidFill>
                    <a:srgbClr val="317B57"/>
                  </a:solidFill>
                </a:rPr>
                <a:t>Thisse</a:t>
              </a:r>
              <a:r>
                <a:rPr lang="en-HK" sz="1600">
                  <a:solidFill>
                    <a:srgbClr val="317B57"/>
                  </a:solidFill>
                </a:rPr>
                <a:t>, 1993)</a:t>
              </a:r>
            </a:p>
            <a:p>
              <a:pPr>
                <a:buClr>
                  <a:srgbClr val="809699"/>
                </a:buClr>
              </a:pPr>
              <a:endParaRPr lang="en-US" altLang="zh-CN">
                <a:solidFill>
                  <a:srgbClr val="809699"/>
                </a:solidFill>
                <a:ea typeface="黑体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ED54EE2-342B-734C-A577-CB84E2A0C040}"/>
                </a:ext>
              </a:extLst>
            </p:cNvPr>
            <p:cNvSpPr/>
            <p:nvPr/>
          </p:nvSpPr>
          <p:spPr>
            <a:xfrm>
              <a:off x="6263314" y="1413230"/>
              <a:ext cx="2803160" cy="558180"/>
            </a:xfrm>
            <a:prstGeom prst="roundRect">
              <a:avLst/>
            </a:prstGeom>
            <a:solidFill>
              <a:srgbClr val="317B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Research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gaps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in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the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past</a:t>
              </a:r>
              <a:r>
                <a:rPr lang="zh-CN" altLang="en-US" b="1">
                  <a:solidFill>
                    <a:schemeClr val="bg1"/>
                  </a:solidFill>
                  <a:ea typeface="黑体"/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  <a:ea typeface="黑体"/>
                </a:rPr>
                <a:t>studies</a:t>
              </a:r>
              <a:endParaRPr lang="en-US" b="1">
                <a:solidFill>
                  <a:schemeClr val="bg1"/>
                </a:solidFill>
                <a:ea typeface="黑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6464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lor Backgrounds">
  <a:themeElements>
    <a:clrScheme name="Custom 1">
      <a:dk1>
        <a:srgbClr val="809699"/>
      </a:dk1>
      <a:lt1>
        <a:sysClr val="window" lastClr="FFFFFF"/>
      </a:lt1>
      <a:dk2>
        <a:srgbClr val="83003F"/>
      </a:dk2>
      <a:lt2>
        <a:srgbClr val="FFFFFF"/>
      </a:lt2>
      <a:accent1>
        <a:srgbClr val="B31B1B"/>
      </a:accent1>
      <a:accent2>
        <a:srgbClr val="6D0020"/>
      </a:accent2>
      <a:accent3>
        <a:srgbClr val="EF373E"/>
      </a:accent3>
      <a:accent4>
        <a:srgbClr val="8BC0C6"/>
      </a:accent4>
      <a:accent5>
        <a:srgbClr val="B3025B"/>
      </a:accent5>
      <a:accent6>
        <a:srgbClr val="F57F2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D1B2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Background">
  <a:themeElements>
    <a:clrScheme name="Custom 2">
      <a:dk1>
        <a:srgbClr val="809699"/>
      </a:dk1>
      <a:lt1>
        <a:sysClr val="window" lastClr="FFFFFF"/>
      </a:lt1>
      <a:dk2>
        <a:srgbClr val="83003F"/>
      </a:dk2>
      <a:lt2>
        <a:srgbClr val="FFFFFF"/>
      </a:lt2>
      <a:accent1>
        <a:srgbClr val="B31B1B"/>
      </a:accent1>
      <a:accent2>
        <a:srgbClr val="6D0020"/>
      </a:accent2>
      <a:accent3>
        <a:srgbClr val="EF373E"/>
      </a:accent3>
      <a:accent4>
        <a:srgbClr val="8BC0C6"/>
      </a:accent4>
      <a:accent5>
        <a:srgbClr val="B3025B"/>
      </a:accent5>
      <a:accent6>
        <a:srgbClr val="F57F2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31B1B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CCB Template</Template>
  <TotalTime>7</TotalTime>
  <Words>744</Words>
  <Application>Microsoft Macintosh PowerPoint</Application>
  <PresentationFormat>Widescreen</PresentationFormat>
  <Paragraphs>149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Bold</vt:lpstr>
      <vt:lpstr>Arial</vt:lpstr>
      <vt:lpstr>Calibri</vt:lpstr>
      <vt:lpstr>Times</vt:lpstr>
      <vt:lpstr>Color Backgrounds</vt:lpstr>
      <vt:lpstr>White Background</vt:lpstr>
      <vt:lpstr>Starbucks Location Optimization Strategy in Chinese Market</vt:lpstr>
      <vt:lpstr>Outline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Data</vt:lpstr>
      <vt:lpstr>Regression Model</vt:lpstr>
      <vt:lpstr>Results – Based on Shanghai City</vt:lpstr>
      <vt:lpstr>Results – Only Pudong District</vt:lpstr>
      <vt:lpstr>Discussion</vt:lpstr>
      <vt:lpstr>Conclusion 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Phasellus congue lorem ipsum dolor amet dictum</dc:title>
  <dc:creator>Leïla Welton</dc:creator>
  <cp:lastModifiedBy>Zhexuan Meng</cp:lastModifiedBy>
  <cp:revision>11</cp:revision>
  <cp:lastPrinted>2016-12-13T20:45:41Z</cp:lastPrinted>
  <dcterms:created xsi:type="dcterms:W3CDTF">2016-12-23T17:14:16Z</dcterms:created>
  <dcterms:modified xsi:type="dcterms:W3CDTF">2020-08-11T21:11:31Z</dcterms:modified>
</cp:coreProperties>
</file>